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263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3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59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3" r:id="rId68"/>
    <p:sldId id="325" r:id="rId69"/>
    <p:sldId id="326" r:id="rId70"/>
    <p:sldId id="327" r:id="rId71"/>
    <p:sldId id="328" r:id="rId72"/>
    <p:sldId id="330" r:id="rId73"/>
    <p:sldId id="329" r:id="rId74"/>
    <p:sldId id="331" r:id="rId75"/>
    <p:sldId id="332" r:id="rId76"/>
    <p:sldId id="333" r:id="rId77"/>
    <p:sldId id="33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arinebat.com/gahoh/index.php?option=com_content&amp;task=view&amp;id=35&amp;Itemid=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nki.japantimes.co.jp/self/genki-kanji-list-linked-to-wwkanj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p.cis.iwate-u.ac.jp/icampus/u/akanji.jsp?k=%E5%8D%81&amp;G=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csus.edu/indiv/s/sheaa/projects/genki/kanji_ma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-virtue.com/tutorial/#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%C5%8Dy%C5%8D_kanji" TargetMode="External"/><Relationship Id="rId2" Type="http://schemas.openxmlformats.org/officeDocument/2006/relationships/hyperlink" Target="http://en.wikipedia.org/wiki/Table_of_Japanese_kanji_radical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J%C5%8Dy%C5%8D_kanj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J%C5%8Dy%C5%8D_kanji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lassic.jisho.org/" TargetMode="External"/><Relationship Id="rId2" Type="http://schemas.openxmlformats.org/officeDocument/2006/relationships/hyperlink" Target="http://nihongo.monash.edu/cgi-bin/wwwjdic?1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../questions/how%20to%20look%20up%20a%20kanji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Kanji-Look-Learn-Eri-Banno/dp/4789013499?ie=UTF8&amp;*Version*=1&amp;*entries*=0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Kanji</a:t>
            </a:r>
            <a:br>
              <a:rPr lang="en-US" dirty="0"/>
            </a:br>
            <a:r>
              <a:rPr lang="ja-JP" altLang="en-US" dirty="0"/>
              <a:t>かんじ</a:t>
            </a:r>
            <a:br>
              <a:rPr lang="en-US" dirty="0"/>
            </a:br>
            <a:r>
              <a:rPr lang="ja-JP" altLang="en-US" dirty="0"/>
              <a:t>漢　字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Jiajun</a:t>
            </a:r>
            <a:r>
              <a:rPr lang="en-US" dirty="0"/>
              <a:t>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en-US" dirty="0"/>
              <a:t>made up of a </a:t>
            </a:r>
            <a:r>
              <a:rPr lang="en-US" dirty="0">
                <a:solidFill>
                  <a:srgbClr val="FF0000"/>
                </a:solidFill>
              </a:rPr>
              <a:t>meaning element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</a:rPr>
              <a:t>sound element</a:t>
            </a:r>
            <a:r>
              <a:rPr lang="en-US" dirty="0"/>
              <a:t>.</a:t>
            </a:r>
          </a:p>
          <a:p>
            <a:r>
              <a:rPr lang="en-US" dirty="0"/>
              <a:t>90% are  Phonetic-ideographic characters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Four types of kanji</a:t>
            </a:r>
            <a:br>
              <a:rPr lang="en-US" b="1" dirty="0"/>
            </a:br>
            <a:r>
              <a:rPr lang="en-US" sz="3600" dirty="0"/>
              <a:t>(4) Phonetic-ideographic characters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76962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en-US" dirty="0">
                <a:hlinkClick r:id="rId2"/>
              </a:rPr>
              <a:t>http://marinebat.com/gahoh/index.php?option=com_content&amp;task=view&amp;id=35&amp;Itemid=50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2. Kanji movie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43200"/>
            <a:ext cx="5715000" cy="375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12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408333" cy="4602163"/>
          </a:xfrm>
        </p:spPr>
        <p:txBody>
          <a:bodyPr/>
          <a:lstStyle/>
          <a:p>
            <a:r>
              <a:rPr lang="en-US" dirty="0">
                <a:hlinkClick r:id="rId2"/>
              </a:rPr>
              <a:t>Handwriting of </a:t>
            </a:r>
            <a:r>
              <a:rPr lang="en-US" dirty="0" err="1">
                <a:hlinkClick r:id="rId2"/>
              </a:rPr>
              <a:t>Genki</a:t>
            </a:r>
            <a:r>
              <a:rPr lang="en-US" dirty="0">
                <a:hlinkClick r:id="rId2"/>
              </a:rPr>
              <a:t> Kanji List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 Kanji list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37565"/>
            <a:ext cx="5076825" cy="419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14600"/>
            <a:ext cx="17240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34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dirty="0">
                <a:hlinkClick r:id="rId2"/>
              </a:rPr>
              <a:t>Kanji tracing practice 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4. Kanji tracing practice 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71600"/>
            <a:ext cx="42481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78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7408333" cy="3831696"/>
          </a:xfrm>
        </p:spPr>
        <p:txBody>
          <a:bodyPr/>
          <a:lstStyle/>
          <a:p>
            <a:r>
              <a:rPr lang="en-US" dirty="0">
                <a:hlinkClick r:id="rId2"/>
              </a:rPr>
              <a:t>Kanji Stroke Order and Examples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Kanji Stroke Order and Examples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6543675" cy="49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29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Kanji Stroke Order and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b="1" dirty="0"/>
              <a:t>a. basic strokes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5342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9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Kanji Stroke Order and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b="1" dirty="0"/>
              <a:t>a. basic strokes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85" y="2438400"/>
            <a:ext cx="771525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7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 Kanji Stroke Order and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b="1" dirty="0"/>
              <a:t>b. basic stroke order</a:t>
            </a:r>
          </a:p>
          <a:p>
            <a:r>
              <a:rPr lang="en-US" dirty="0"/>
              <a:t>1. From left to right. </a:t>
            </a:r>
            <a:r>
              <a:rPr lang="en-US" dirty="0" err="1"/>
              <a:t>川、人</a:t>
            </a:r>
            <a:endParaRPr lang="en-US" dirty="0"/>
          </a:p>
          <a:p>
            <a:r>
              <a:rPr lang="en-US" dirty="0"/>
              <a:t>2. From top to bottom.　三</a:t>
            </a:r>
          </a:p>
          <a:p>
            <a:r>
              <a:rPr lang="en-US" dirty="0"/>
              <a:t>3. Horizontal </a:t>
            </a:r>
            <a:r>
              <a:rPr lang="en-US" dirty="0" err="1"/>
              <a:t>befor</a:t>
            </a:r>
            <a:r>
              <a:rPr lang="en-US" dirty="0"/>
              <a:t> vertical.　十</a:t>
            </a:r>
          </a:p>
          <a:p>
            <a:r>
              <a:rPr lang="en-US" dirty="0"/>
              <a:t>4. From outside to inside.　月</a:t>
            </a:r>
          </a:p>
          <a:p>
            <a:r>
              <a:rPr lang="en-US" dirty="0"/>
              <a:t>5. Middle before two sides.　小</a:t>
            </a:r>
          </a:p>
          <a:p>
            <a:r>
              <a:rPr lang="en-US" dirty="0"/>
              <a:t>6. Inside before closing.　</a:t>
            </a:r>
            <a:r>
              <a:rPr lang="en-US" dirty="0" err="1"/>
              <a:t>日、回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1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808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5. Kanji Stroke Order and Examples</a:t>
            </a:r>
            <a:br>
              <a:rPr lang="en-US" b="1" dirty="0"/>
            </a:br>
            <a:r>
              <a:rPr lang="en-US" sz="3600" dirty="0"/>
              <a:t>b. basic stroke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81248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9800" y="6402313"/>
            <a:ext cx="4024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Chinese Calligraphy Video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3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Table of Japanese kanji radicals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a. The six radicals that occur the most frequently (in order of frequency) and make up 25% of the 2136 </a:t>
            </a:r>
            <a:r>
              <a:rPr lang="en-US" dirty="0" err="1">
                <a:hlinkClick r:id="rId3" tooltip="J?y? kanji"/>
              </a:rPr>
              <a:t>Jōyō</a:t>
            </a:r>
            <a:r>
              <a:rPr lang="en-US" dirty="0">
                <a:hlinkClick r:id="rId3" tooltip="J?y? kanji"/>
              </a:rPr>
              <a:t> kanji</a:t>
            </a:r>
            <a:r>
              <a:rPr lang="en-US" dirty="0"/>
              <a:t>:</a:t>
            </a:r>
          </a:p>
          <a:p>
            <a:pPr lvl="1"/>
            <a:r>
              <a:rPr lang="ja-JP" altLang="en-US" dirty="0"/>
              <a:t>口 </a:t>
            </a:r>
            <a:r>
              <a:rPr lang="en-US" altLang="ja-JP" dirty="0"/>
              <a:t>(</a:t>
            </a:r>
            <a:r>
              <a:rPr lang="ja-JP" altLang="en-US" dirty="0"/>
              <a:t>くち</a:t>
            </a:r>
            <a:r>
              <a:rPr lang="en-US" altLang="ja-JP" dirty="0"/>
              <a:t>) </a:t>
            </a:r>
            <a:r>
              <a:rPr lang="en-US" dirty="0"/>
              <a:t>mouth</a:t>
            </a:r>
          </a:p>
          <a:p>
            <a:pPr lvl="1"/>
            <a:r>
              <a:rPr lang="ja-JP" altLang="en-US" dirty="0"/>
              <a:t>水</a:t>
            </a:r>
            <a:r>
              <a:rPr lang="en-US" altLang="ja-JP" dirty="0"/>
              <a:t>/</a:t>
            </a:r>
            <a:r>
              <a:rPr lang="ja-JP" altLang="en-US" dirty="0"/>
              <a:t>氵 </a:t>
            </a:r>
            <a:r>
              <a:rPr lang="en-US" altLang="ja-JP" dirty="0"/>
              <a:t>(</a:t>
            </a:r>
            <a:r>
              <a:rPr lang="ja-JP" altLang="en-US" dirty="0"/>
              <a:t>みず</a:t>
            </a:r>
            <a:r>
              <a:rPr lang="en-US" altLang="ja-JP" dirty="0"/>
              <a:t>) </a:t>
            </a:r>
            <a:r>
              <a:rPr lang="en-US" dirty="0"/>
              <a:t>water</a:t>
            </a:r>
          </a:p>
          <a:p>
            <a:pPr lvl="1"/>
            <a:r>
              <a:rPr lang="ja-JP" altLang="en-US" dirty="0"/>
              <a:t>木 </a:t>
            </a:r>
            <a:r>
              <a:rPr lang="en-US" altLang="ja-JP" dirty="0"/>
              <a:t>(</a:t>
            </a:r>
            <a:r>
              <a:rPr lang="ja-JP" altLang="en-US" dirty="0"/>
              <a:t>き</a:t>
            </a:r>
            <a:r>
              <a:rPr lang="en-US" altLang="ja-JP" dirty="0"/>
              <a:t>) </a:t>
            </a:r>
            <a:r>
              <a:rPr lang="en-US" dirty="0"/>
              <a:t>tree</a:t>
            </a:r>
          </a:p>
          <a:p>
            <a:pPr lvl="1"/>
            <a:r>
              <a:rPr lang="ja-JP" altLang="en-US" dirty="0"/>
              <a:t>人</a:t>
            </a:r>
            <a:r>
              <a:rPr lang="en-US" altLang="ja-JP" dirty="0"/>
              <a:t>/</a:t>
            </a:r>
            <a:r>
              <a:rPr lang="ja-JP" altLang="en-US" dirty="0"/>
              <a:t>亻 </a:t>
            </a:r>
            <a:r>
              <a:rPr lang="en-US" altLang="ja-JP" dirty="0"/>
              <a:t>(</a:t>
            </a:r>
            <a:r>
              <a:rPr lang="ja-JP" altLang="en-US" dirty="0"/>
              <a:t>ひと</a:t>
            </a:r>
            <a:r>
              <a:rPr lang="en-US" altLang="ja-JP" dirty="0"/>
              <a:t>) </a:t>
            </a:r>
            <a:r>
              <a:rPr lang="en-US" dirty="0"/>
              <a:t>person</a:t>
            </a:r>
          </a:p>
          <a:p>
            <a:pPr lvl="1"/>
            <a:r>
              <a:rPr lang="ja-JP" altLang="en-US" dirty="0"/>
              <a:t>手</a:t>
            </a:r>
            <a:r>
              <a:rPr lang="en-US" altLang="ja-JP" dirty="0"/>
              <a:t>/</a:t>
            </a:r>
            <a:r>
              <a:rPr lang="ja-JP" altLang="en-US" dirty="0"/>
              <a:t>扌 </a:t>
            </a:r>
            <a:r>
              <a:rPr lang="en-US" altLang="ja-JP" dirty="0"/>
              <a:t>(</a:t>
            </a:r>
            <a:r>
              <a:rPr lang="ja-JP" altLang="en-US" dirty="0"/>
              <a:t>て</a:t>
            </a:r>
            <a:r>
              <a:rPr lang="en-US" altLang="ja-JP" dirty="0"/>
              <a:t>) </a:t>
            </a:r>
            <a:r>
              <a:rPr lang="en-US" dirty="0"/>
              <a:t>hand</a:t>
            </a:r>
          </a:p>
          <a:p>
            <a:pPr lvl="1"/>
            <a:r>
              <a:rPr lang="ja-JP" altLang="en-US" dirty="0"/>
              <a:t>心</a:t>
            </a:r>
            <a:r>
              <a:rPr lang="en-US" altLang="ja-JP" dirty="0"/>
              <a:t>/</a:t>
            </a:r>
            <a:r>
              <a:rPr lang="ja-JP" altLang="en-US" dirty="0"/>
              <a:t>忄</a:t>
            </a:r>
            <a:r>
              <a:rPr lang="en-US" altLang="ja-JP" dirty="0"/>
              <a:t>/⺗ (</a:t>
            </a:r>
            <a:r>
              <a:rPr lang="ja-JP" altLang="en-US" dirty="0"/>
              <a:t>こころ</a:t>
            </a:r>
            <a:r>
              <a:rPr lang="en-US" altLang="ja-JP" dirty="0"/>
              <a:t>) </a:t>
            </a:r>
            <a:r>
              <a:rPr lang="en-US" dirty="0"/>
              <a:t>heart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6. Table of Japanese kanji radicals in </a:t>
            </a:r>
            <a:r>
              <a:rPr lang="en-US" b="1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1.  Four types of kanji based on their formation.</a:t>
            </a:r>
          </a:p>
          <a:p>
            <a:r>
              <a:rPr lang="en-US" dirty="0"/>
              <a:t>2. Kanji movie</a:t>
            </a:r>
          </a:p>
          <a:p>
            <a:r>
              <a:rPr lang="en-US" dirty="0"/>
              <a:t>3. Kanji list</a:t>
            </a:r>
          </a:p>
          <a:p>
            <a:r>
              <a:rPr lang="en-US" dirty="0"/>
              <a:t>4. Kanji tracing practice</a:t>
            </a:r>
          </a:p>
          <a:p>
            <a:r>
              <a:rPr lang="en-US" dirty="0"/>
              <a:t>5. Kanji Stroke Order and Examples</a:t>
            </a:r>
          </a:p>
          <a:p>
            <a:r>
              <a:rPr lang="en-US" dirty="0"/>
              <a:t>6. Table of Japanese kanji radicals in </a:t>
            </a:r>
            <a:r>
              <a:rPr lang="en-US" dirty="0" err="1"/>
              <a:t>wikipedia</a:t>
            </a:r>
            <a:endParaRPr lang="en-US" dirty="0"/>
          </a:p>
          <a:p>
            <a:r>
              <a:rPr lang="en-US" dirty="0"/>
              <a:t>7. Character structures</a:t>
            </a:r>
          </a:p>
          <a:p>
            <a:r>
              <a:rPr lang="en-US" dirty="0"/>
              <a:t>8. Different fonts</a:t>
            </a:r>
          </a:p>
          <a:p>
            <a:r>
              <a:rPr lang="en-US" dirty="0"/>
              <a:t>9. Different effects</a:t>
            </a:r>
          </a:p>
          <a:p>
            <a:r>
              <a:rPr lang="en-US" dirty="0"/>
              <a:t>10. You just wonder how to write some kanji</a:t>
            </a:r>
          </a:p>
          <a:p>
            <a:r>
              <a:rPr lang="en-US" dirty="0"/>
              <a:t>11. How to look up a kanji if you do not know the pronunciation</a:t>
            </a:r>
          </a:p>
          <a:p>
            <a:r>
              <a:rPr lang="en-US" dirty="0"/>
              <a:t>12. Kanji Look and Learn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090283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676400"/>
            <a:ext cx="4419599" cy="4572000"/>
          </a:xfrm>
        </p:spPr>
        <p:txBody>
          <a:bodyPr>
            <a:normAutofit/>
          </a:bodyPr>
          <a:lstStyle/>
          <a:p>
            <a:r>
              <a:rPr lang="en-US" dirty="0"/>
              <a:t>b. Twelve radicals that together with the above make up 50% of </a:t>
            </a:r>
            <a:r>
              <a:rPr lang="en-US" dirty="0" err="1">
                <a:hlinkClick r:id="rId2" tooltip="J?y? kanji"/>
              </a:rPr>
              <a:t>Jōyō</a:t>
            </a:r>
            <a:r>
              <a:rPr lang="en-US" dirty="0">
                <a:hlinkClick r:id="rId2" tooltip="J?y? kanji"/>
              </a:rPr>
              <a:t> kanji</a:t>
            </a:r>
            <a:r>
              <a:rPr lang="en-US" dirty="0"/>
              <a:t>:</a:t>
            </a:r>
          </a:p>
          <a:p>
            <a:r>
              <a:rPr lang="ja-JP" altLang="en-US" dirty="0"/>
              <a:t>言 </a:t>
            </a:r>
            <a:r>
              <a:rPr lang="en-US" altLang="ja-JP" dirty="0"/>
              <a:t>(</a:t>
            </a:r>
            <a:r>
              <a:rPr lang="ja-JP" altLang="en-US" dirty="0"/>
              <a:t>こと</a:t>
            </a:r>
            <a:r>
              <a:rPr lang="en-US" altLang="ja-JP" dirty="0"/>
              <a:t>) </a:t>
            </a:r>
            <a:r>
              <a:rPr lang="en-US" dirty="0"/>
              <a:t>word</a:t>
            </a:r>
          </a:p>
          <a:p>
            <a:r>
              <a:rPr lang="ja-JP" altLang="en-US" dirty="0"/>
              <a:t>日 </a:t>
            </a:r>
            <a:r>
              <a:rPr lang="en-US" altLang="ja-JP" dirty="0"/>
              <a:t>(</a:t>
            </a:r>
            <a:r>
              <a:rPr lang="ja-JP" altLang="en-US" dirty="0"/>
              <a:t>ひ</a:t>
            </a:r>
            <a:r>
              <a:rPr lang="en-US" altLang="ja-JP" dirty="0"/>
              <a:t>/</a:t>
            </a:r>
            <a:r>
              <a:rPr lang="ja-JP" altLang="en-US" dirty="0"/>
              <a:t>にち</a:t>
            </a:r>
            <a:r>
              <a:rPr lang="en-US" altLang="ja-JP" dirty="0"/>
              <a:t>) </a:t>
            </a:r>
            <a:r>
              <a:rPr lang="en-US" dirty="0"/>
              <a:t>sun/day</a:t>
            </a:r>
          </a:p>
          <a:p>
            <a:r>
              <a:rPr lang="ja-JP" altLang="en-US" dirty="0"/>
              <a:t>糸・幺 </a:t>
            </a:r>
            <a:r>
              <a:rPr lang="en-US" altLang="ja-JP" dirty="0"/>
              <a:t>(</a:t>
            </a:r>
            <a:r>
              <a:rPr lang="ja-JP" altLang="en-US" dirty="0"/>
              <a:t>いと</a:t>
            </a:r>
            <a:r>
              <a:rPr lang="en-US" altLang="ja-JP" dirty="0"/>
              <a:t>) </a:t>
            </a:r>
            <a:r>
              <a:rPr lang="en-US" dirty="0"/>
              <a:t>thread</a:t>
            </a:r>
          </a:p>
          <a:p>
            <a:r>
              <a:rPr lang="ja-JP" altLang="en-US" dirty="0"/>
              <a:t>肉･月 </a:t>
            </a:r>
            <a:r>
              <a:rPr lang="en-US" altLang="ja-JP" dirty="0"/>
              <a:t>(</a:t>
            </a:r>
            <a:r>
              <a:rPr lang="ja-JP" altLang="en-US" dirty="0"/>
              <a:t>にく・つき</a:t>
            </a:r>
            <a:r>
              <a:rPr lang="en-US" altLang="ja-JP" dirty="0"/>
              <a:t>) </a:t>
            </a:r>
            <a:r>
              <a:rPr lang="en-US" dirty="0"/>
              <a:t>meat/organ (moon)</a:t>
            </a:r>
          </a:p>
          <a:p>
            <a:r>
              <a:rPr lang="ja-JP" altLang="en-US" dirty="0"/>
              <a:t>土 </a:t>
            </a:r>
            <a:r>
              <a:rPr lang="en-US" altLang="ja-JP" dirty="0"/>
              <a:t>(</a:t>
            </a:r>
            <a:r>
              <a:rPr lang="ja-JP" altLang="en-US" dirty="0"/>
              <a:t>つち</a:t>
            </a:r>
            <a:r>
              <a:rPr lang="en-US" altLang="ja-JP" dirty="0"/>
              <a:t>) </a:t>
            </a:r>
            <a:r>
              <a:rPr lang="en-US" dirty="0"/>
              <a:t>ground</a:t>
            </a:r>
          </a:p>
          <a:p>
            <a:r>
              <a:rPr lang="ja-JP" altLang="en-US" dirty="0"/>
              <a:t>⻌ </a:t>
            </a:r>
            <a:r>
              <a:rPr lang="en-US" dirty="0"/>
              <a:t>go/road radical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6. Table of Japanese kanji radicals in </a:t>
            </a:r>
            <a:r>
              <a:rPr lang="en-US" b="1" dirty="0" err="1"/>
              <a:t>wikipedia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495800" y="2438401"/>
            <a:ext cx="43434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艹 </a:t>
            </a:r>
            <a:r>
              <a:rPr lang="en-US" dirty="0"/>
              <a:t>grass/plant radical</a:t>
            </a:r>
          </a:p>
          <a:p>
            <a:r>
              <a:rPr lang="ja-JP" altLang="en-US" dirty="0"/>
              <a:t>宀 </a:t>
            </a:r>
            <a:r>
              <a:rPr lang="en-US" dirty="0"/>
              <a:t>roof/crown radical</a:t>
            </a:r>
          </a:p>
          <a:p>
            <a:r>
              <a:rPr lang="ja-JP" altLang="en-US" dirty="0"/>
              <a:t>貝 </a:t>
            </a:r>
            <a:r>
              <a:rPr lang="en-US" altLang="ja-JP" dirty="0"/>
              <a:t>(</a:t>
            </a:r>
            <a:r>
              <a:rPr lang="ja-JP" altLang="en-US" dirty="0"/>
              <a:t>かい</a:t>
            </a:r>
            <a:r>
              <a:rPr lang="en-US" altLang="ja-JP" dirty="0"/>
              <a:t>) </a:t>
            </a:r>
            <a:r>
              <a:rPr lang="en-US" dirty="0"/>
              <a:t>shell</a:t>
            </a:r>
          </a:p>
          <a:p>
            <a:r>
              <a:rPr lang="ja-JP" altLang="en-US" dirty="0"/>
              <a:t>女 </a:t>
            </a:r>
            <a:r>
              <a:rPr lang="en-US" altLang="ja-JP" dirty="0"/>
              <a:t>(</a:t>
            </a:r>
            <a:r>
              <a:rPr lang="ja-JP" altLang="en-US" dirty="0"/>
              <a:t>おんな</a:t>
            </a:r>
            <a:r>
              <a:rPr lang="en-US" altLang="ja-JP" dirty="0"/>
              <a:t>) </a:t>
            </a:r>
            <a:r>
              <a:rPr lang="en-US" dirty="0"/>
              <a:t>woman</a:t>
            </a:r>
          </a:p>
          <a:p>
            <a:r>
              <a:rPr lang="ja-JP" altLang="en-US" dirty="0"/>
              <a:t>阝 </a:t>
            </a:r>
            <a:r>
              <a:rPr lang="en-US" dirty="0"/>
              <a:t>village (right) wall (left) radical</a:t>
            </a:r>
          </a:p>
          <a:p>
            <a:r>
              <a:rPr lang="ja-JP" altLang="en-US" dirty="0"/>
              <a:t>金 </a:t>
            </a:r>
            <a:r>
              <a:rPr lang="en-US" altLang="ja-JP" dirty="0"/>
              <a:t>(</a:t>
            </a:r>
            <a:r>
              <a:rPr lang="ja-JP" altLang="en-US" dirty="0"/>
              <a:t>きん</a:t>
            </a:r>
            <a:r>
              <a:rPr lang="en-US" altLang="ja-JP" dirty="0"/>
              <a:t>) </a:t>
            </a:r>
            <a:r>
              <a:rPr lang="en-US" dirty="0"/>
              <a:t>gold/metal</a:t>
            </a:r>
          </a:p>
        </p:txBody>
      </p:sp>
    </p:spTree>
    <p:extLst>
      <p:ext uri="{BB962C8B-B14F-4D97-AF65-F5344CB8AC3E}">
        <p14:creationId xmlns:p14="http://schemas.microsoft.com/office/powerpoint/2010/main" val="167956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3733799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c. Thirty radicals that together with the above make up 75% of </a:t>
            </a:r>
            <a:r>
              <a:rPr lang="en-US" dirty="0" err="1">
                <a:hlinkClick r:id="rId2" tooltip="J?y? kanji"/>
              </a:rPr>
              <a:t>Jōyō</a:t>
            </a:r>
            <a:r>
              <a:rPr lang="en-US" dirty="0">
                <a:hlinkClick r:id="rId2" tooltip="J?y? kanji"/>
              </a:rPr>
              <a:t> kanji</a:t>
            </a:r>
            <a:r>
              <a:rPr lang="en-US" dirty="0"/>
              <a:t>:</a:t>
            </a:r>
          </a:p>
          <a:p>
            <a:r>
              <a:rPr lang="ja-JP" altLang="en-US" dirty="0"/>
              <a:t>一 </a:t>
            </a:r>
            <a:r>
              <a:rPr lang="en-US" altLang="ja-JP" dirty="0"/>
              <a:t>(</a:t>
            </a:r>
            <a:r>
              <a:rPr lang="ja-JP" altLang="en-US" dirty="0"/>
              <a:t>いち</a:t>
            </a:r>
            <a:r>
              <a:rPr lang="en-US" altLang="ja-JP" dirty="0"/>
              <a:t>) </a:t>
            </a:r>
            <a:r>
              <a:rPr lang="en-US" dirty="0"/>
              <a:t>one</a:t>
            </a:r>
          </a:p>
          <a:p>
            <a:r>
              <a:rPr lang="ja-JP" altLang="en-US" dirty="0"/>
              <a:t>刀</a:t>
            </a:r>
            <a:r>
              <a:rPr lang="en-US" altLang="ja-JP" dirty="0"/>
              <a:t>/</a:t>
            </a:r>
            <a:r>
              <a:rPr lang="ja-JP" altLang="en-US" dirty="0"/>
              <a:t>刂 </a:t>
            </a:r>
            <a:r>
              <a:rPr lang="en-US" altLang="ja-JP" dirty="0"/>
              <a:t>(</a:t>
            </a:r>
            <a:r>
              <a:rPr lang="ja-JP" altLang="en-US" dirty="0"/>
              <a:t>かたな</a:t>
            </a:r>
            <a:r>
              <a:rPr lang="en-US" altLang="ja-JP" dirty="0"/>
              <a:t>) </a:t>
            </a:r>
            <a:r>
              <a:rPr lang="en-US" dirty="0"/>
              <a:t>sword</a:t>
            </a:r>
          </a:p>
          <a:p>
            <a:r>
              <a:rPr lang="ja-JP" altLang="en-US" dirty="0"/>
              <a:t>十 </a:t>
            </a:r>
            <a:r>
              <a:rPr lang="en-US" altLang="ja-JP" dirty="0"/>
              <a:t>(</a:t>
            </a:r>
            <a:r>
              <a:rPr lang="ja-JP" altLang="en-US" dirty="0"/>
              <a:t>じゅう</a:t>
            </a:r>
            <a:r>
              <a:rPr lang="en-US" altLang="ja-JP" dirty="0"/>
              <a:t>) </a:t>
            </a:r>
            <a:r>
              <a:rPr lang="en-US" dirty="0"/>
              <a:t>ten</a:t>
            </a:r>
          </a:p>
          <a:p>
            <a:r>
              <a:rPr lang="ja-JP" altLang="en-US" dirty="0"/>
              <a:t>田 </a:t>
            </a:r>
            <a:r>
              <a:rPr lang="en-US" altLang="ja-JP" dirty="0"/>
              <a:t>(</a:t>
            </a:r>
            <a:r>
              <a:rPr lang="ja-JP" altLang="en-US" dirty="0"/>
              <a:t>た</a:t>
            </a:r>
            <a:r>
              <a:rPr lang="en-US" altLang="ja-JP" dirty="0"/>
              <a:t>) </a:t>
            </a:r>
            <a:r>
              <a:rPr lang="en-US" dirty="0"/>
              <a:t>rice field</a:t>
            </a:r>
          </a:p>
          <a:p>
            <a:r>
              <a:rPr lang="ja-JP" altLang="en-US" dirty="0"/>
              <a:t>火</a:t>
            </a:r>
            <a:r>
              <a:rPr lang="en-US" altLang="ja-JP" dirty="0"/>
              <a:t>/</a:t>
            </a:r>
            <a:r>
              <a:rPr lang="ja-JP" altLang="en-US" dirty="0"/>
              <a:t>灬 </a:t>
            </a:r>
            <a:r>
              <a:rPr lang="en-US" altLang="ja-JP" dirty="0"/>
              <a:t>(</a:t>
            </a:r>
            <a:r>
              <a:rPr lang="ja-JP" altLang="en-US" dirty="0"/>
              <a:t>ひ</a:t>
            </a:r>
            <a:r>
              <a:rPr lang="en-US" altLang="ja-JP" dirty="0"/>
              <a:t>/</a:t>
            </a:r>
            <a:r>
              <a:rPr lang="ja-JP" altLang="en-US" dirty="0"/>
              <a:t>か</a:t>
            </a:r>
            <a:r>
              <a:rPr lang="en-US" altLang="ja-JP" dirty="0"/>
              <a:t>) </a:t>
            </a:r>
            <a:r>
              <a:rPr lang="en-US" dirty="0"/>
              <a:t>fire</a:t>
            </a:r>
          </a:p>
          <a:p>
            <a:r>
              <a:rPr lang="ja-JP" altLang="en-US" dirty="0"/>
              <a:t>大 </a:t>
            </a:r>
            <a:r>
              <a:rPr lang="en-US" altLang="ja-JP" dirty="0"/>
              <a:t>(</a:t>
            </a:r>
            <a:r>
              <a:rPr lang="ja-JP" altLang="en-US" dirty="0"/>
              <a:t>おお</a:t>
            </a:r>
            <a:r>
              <a:rPr lang="en-US" altLang="ja-JP" dirty="0"/>
              <a:t>) </a:t>
            </a:r>
            <a:r>
              <a:rPr lang="en-US" dirty="0"/>
              <a:t>big</a:t>
            </a:r>
          </a:p>
          <a:p>
            <a:r>
              <a:rPr lang="ja-JP" altLang="en-US" dirty="0"/>
              <a:t>山 </a:t>
            </a:r>
            <a:r>
              <a:rPr lang="en-US" altLang="ja-JP" dirty="0"/>
              <a:t>(</a:t>
            </a:r>
            <a:r>
              <a:rPr lang="ja-JP" altLang="en-US" dirty="0"/>
              <a:t>やま</a:t>
            </a:r>
            <a:r>
              <a:rPr lang="en-US" altLang="ja-JP" dirty="0"/>
              <a:t>) </a:t>
            </a:r>
            <a:r>
              <a:rPr lang="en-US" dirty="0"/>
              <a:t>mountain</a:t>
            </a:r>
          </a:p>
          <a:p>
            <a:r>
              <a:rPr lang="ja-JP" altLang="en-US" dirty="0"/>
              <a:t>食 </a:t>
            </a:r>
            <a:r>
              <a:rPr lang="en-US" altLang="ja-JP" dirty="0"/>
              <a:t>/ </a:t>
            </a:r>
            <a:r>
              <a:rPr lang="ja-JP" altLang="en-US" dirty="0"/>
              <a:t>飠 </a:t>
            </a:r>
            <a:r>
              <a:rPr lang="en-US" altLang="ja-JP" dirty="0"/>
              <a:t>(</a:t>
            </a:r>
            <a:r>
              <a:rPr lang="ja-JP" altLang="en-US" dirty="0"/>
              <a:t>しょく</a:t>
            </a:r>
            <a:r>
              <a:rPr lang="en-US" altLang="ja-JP" dirty="0"/>
              <a:t>) </a:t>
            </a:r>
            <a:r>
              <a:rPr lang="en-US" dirty="0"/>
              <a:t>eat, food</a:t>
            </a:r>
          </a:p>
          <a:p>
            <a:r>
              <a:rPr lang="ja-JP" altLang="en-US" dirty="0"/>
              <a:t>車 </a:t>
            </a:r>
            <a:r>
              <a:rPr lang="en-US" altLang="ja-JP" dirty="0"/>
              <a:t>(</a:t>
            </a:r>
            <a:r>
              <a:rPr lang="ja-JP" altLang="en-US" dirty="0"/>
              <a:t>くるま</a:t>
            </a:r>
            <a:r>
              <a:rPr lang="en-US" altLang="ja-JP" dirty="0"/>
              <a:t>) </a:t>
            </a:r>
            <a:r>
              <a:rPr lang="en-US" dirty="0"/>
              <a:t>vehicle</a:t>
            </a:r>
          </a:p>
          <a:p>
            <a:r>
              <a:rPr lang="ja-JP" altLang="en-US" dirty="0"/>
              <a:t>彳 </a:t>
            </a:r>
            <a:r>
              <a:rPr lang="en-US" dirty="0"/>
              <a:t>walking person radical</a:t>
            </a:r>
          </a:p>
          <a:p>
            <a:r>
              <a:rPr lang="ja-JP" altLang="en-US" dirty="0"/>
              <a:t>目 </a:t>
            </a:r>
            <a:r>
              <a:rPr lang="en-US" altLang="ja-JP" dirty="0"/>
              <a:t>(</a:t>
            </a:r>
            <a:r>
              <a:rPr lang="ja-JP" altLang="en-US" dirty="0"/>
              <a:t>め</a:t>
            </a:r>
            <a:r>
              <a:rPr lang="en-US" altLang="ja-JP" dirty="0"/>
              <a:t>) </a:t>
            </a:r>
            <a:r>
              <a:rPr lang="en-US" dirty="0"/>
              <a:t>eye</a:t>
            </a:r>
          </a:p>
          <a:p>
            <a:r>
              <a:rPr lang="ja-JP" altLang="en-US" dirty="0"/>
              <a:t>雨 </a:t>
            </a:r>
            <a:r>
              <a:rPr lang="en-US" altLang="ja-JP" dirty="0"/>
              <a:t>(</a:t>
            </a:r>
            <a:r>
              <a:rPr lang="ja-JP" altLang="en-US" dirty="0"/>
              <a:t>あめ</a:t>
            </a:r>
            <a:r>
              <a:rPr lang="en-US" altLang="ja-JP" dirty="0"/>
              <a:t>) </a:t>
            </a:r>
            <a:r>
              <a:rPr lang="en-US" dirty="0"/>
              <a:t>rain</a:t>
            </a:r>
          </a:p>
          <a:p>
            <a:r>
              <a:rPr lang="ja-JP" altLang="en-US" dirty="0"/>
              <a:t>犬 </a:t>
            </a:r>
            <a:r>
              <a:rPr lang="en-US" altLang="ja-JP" dirty="0"/>
              <a:t>/ </a:t>
            </a:r>
            <a:r>
              <a:rPr lang="ja-JP" altLang="en-US" dirty="0"/>
              <a:t>犭 </a:t>
            </a:r>
            <a:r>
              <a:rPr lang="en-US" altLang="ja-JP" dirty="0"/>
              <a:t>(</a:t>
            </a:r>
            <a:r>
              <a:rPr lang="ja-JP" altLang="en-US" dirty="0"/>
              <a:t>いぬ</a:t>
            </a:r>
            <a:r>
              <a:rPr lang="en-US" altLang="ja-JP" dirty="0"/>
              <a:t>) </a:t>
            </a:r>
            <a:r>
              <a:rPr lang="en-US" dirty="0"/>
              <a:t>dog</a:t>
            </a:r>
          </a:p>
          <a:p>
            <a:r>
              <a:rPr lang="ja-JP" altLang="en-US" dirty="0"/>
              <a:t>玉（王） </a:t>
            </a:r>
            <a:r>
              <a:rPr lang="en-US" altLang="ja-JP" dirty="0"/>
              <a:t>(</a:t>
            </a:r>
            <a:r>
              <a:rPr lang="ja-JP" altLang="en-US" dirty="0"/>
              <a:t>たま・おう</a:t>
            </a:r>
            <a:r>
              <a:rPr lang="en-US" altLang="ja-JP" dirty="0"/>
              <a:t>) </a:t>
            </a:r>
            <a:r>
              <a:rPr lang="en-US" dirty="0"/>
              <a:t>king / ball (jewel)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Autofit/>
          </a:bodyPr>
          <a:lstStyle/>
          <a:p>
            <a:r>
              <a:rPr lang="en-US" sz="3200" b="1" dirty="0"/>
              <a:t>6. Table of Japanese kanji radicals in </a:t>
            </a:r>
            <a:r>
              <a:rPr lang="en-US" sz="3200" b="1" dirty="0" err="1"/>
              <a:t>wikipedia</a:t>
            </a:r>
            <a:endParaRPr lang="en-US" sz="32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20938" y="1524000"/>
            <a:ext cx="434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玉（王） </a:t>
            </a:r>
            <a:r>
              <a:rPr lang="en-US" altLang="ja-JP" dirty="0"/>
              <a:t>(</a:t>
            </a:r>
            <a:r>
              <a:rPr lang="ja-JP" altLang="en-US" dirty="0"/>
              <a:t>たま・おう</a:t>
            </a:r>
            <a:r>
              <a:rPr lang="en-US" altLang="ja-JP" dirty="0"/>
              <a:t>) </a:t>
            </a:r>
            <a:r>
              <a:rPr lang="en-US" dirty="0"/>
              <a:t>king / ball (jewel)</a:t>
            </a:r>
          </a:p>
          <a:p>
            <a:r>
              <a:rPr lang="ja-JP" altLang="en-US" dirty="0"/>
              <a:t>石 </a:t>
            </a:r>
            <a:r>
              <a:rPr lang="en-US" altLang="ja-JP" dirty="0"/>
              <a:t>(</a:t>
            </a:r>
            <a:r>
              <a:rPr lang="ja-JP" altLang="en-US" dirty="0"/>
              <a:t>いし</a:t>
            </a:r>
            <a:r>
              <a:rPr lang="en-US" altLang="ja-JP" dirty="0"/>
              <a:t>) </a:t>
            </a:r>
            <a:r>
              <a:rPr lang="en-US" dirty="0"/>
              <a:t>stone</a:t>
            </a:r>
          </a:p>
          <a:p>
            <a:r>
              <a:rPr lang="ja-JP" altLang="en-US" dirty="0"/>
              <a:t>力 </a:t>
            </a:r>
            <a:r>
              <a:rPr lang="en-US" altLang="ja-JP" dirty="0"/>
              <a:t>(</a:t>
            </a:r>
            <a:r>
              <a:rPr lang="ja-JP" altLang="en-US" dirty="0"/>
              <a:t>ちから</a:t>
            </a:r>
            <a:r>
              <a:rPr lang="en-US" altLang="ja-JP" dirty="0"/>
              <a:t>) </a:t>
            </a:r>
            <a:r>
              <a:rPr lang="en-US" dirty="0"/>
              <a:t>power</a:t>
            </a:r>
          </a:p>
          <a:p>
            <a:r>
              <a:rPr lang="ja-JP" altLang="en-US" dirty="0"/>
              <a:t>衣</a:t>
            </a:r>
            <a:r>
              <a:rPr lang="en-US" altLang="ja-JP" dirty="0"/>
              <a:t>/</a:t>
            </a:r>
            <a:r>
              <a:rPr lang="ja-JP" altLang="en-US" dirty="0"/>
              <a:t>衤 </a:t>
            </a:r>
            <a:r>
              <a:rPr lang="en-US" altLang="ja-JP" dirty="0"/>
              <a:t>(</a:t>
            </a:r>
            <a:r>
              <a:rPr lang="ja-JP" altLang="en-US" dirty="0"/>
              <a:t>ころも</a:t>
            </a:r>
            <a:r>
              <a:rPr lang="en-US" altLang="ja-JP" dirty="0"/>
              <a:t>) </a:t>
            </a:r>
            <a:r>
              <a:rPr lang="en-US" dirty="0"/>
              <a:t>garment</a:t>
            </a:r>
          </a:p>
          <a:p>
            <a:r>
              <a:rPr lang="ja-JP" altLang="en-US" dirty="0"/>
              <a:t>弓 </a:t>
            </a:r>
            <a:r>
              <a:rPr lang="en-US" altLang="ja-JP" dirty="0"/>
              <a:t>(</a:t>
            </a:r>
            <a:r>
              <a:rPr lang="ja-JP" altLang="en-US" dirty="0"/>
              <a:t>ゆみ</a:t>
            </a:r>
            <a:r>
              <a:rPr lang="en-US" altLang="ja-JP" dirty="0"/>
              <a:t>) </a:t>
            </a:r>
            <a:r>
              <a:rPr lang="en-US" dirty="0"/>
              <a:t>bow</a:t>
            </a:r>
          </a:p>
          <a:p>
            <a:r>
              <a:rPr lang="ja-JP" altLang="en-US" dirty="0"/>
              <a:t>竹・⺮ </a:t>
            </a:r>
            <a:r>
              <a:rPr lang="en-US" altLang="ja-JP" dirty="0"/>
              <a:t>(</a:t>
            </a:r>
            <a:r>
              <a:rPr lang="ja-JP" altLang="en-US" dirty="0"/>
              <a:t>たけ</a:t>
            </a:r>
            <a:r>
              <a:rPr lang="en-US" altLang="ja-JP" dirty="0"/>
              <a:t>) </a:t>
            </a:r>
            <a:r>
              <a:rPr lang="en-US" dirty="0"/>
              <a:t>bamboo</a:t>
            </a:r>
          </a:p>
          <a:p>
            <a:r>
              <a:rPr lang="ja-JP" altLang="en-US" dirty="0"/>
              <a:t>又 </a:t>
            </a:r>
            <a:r>
              <a:rPr lang="en-US" altLang="ja-JP" dirty="0"/>
              <a:t>(</a:t>
            </a:r>
            <a:r>
              <a:rPr lang="ja-JP" altLang="en-US" dirty="0"/>
              <a:t>また</a:t>
            </a:r>
            <a:r>
              <a:rPr lang="en-US" altLang="ja-JP" dirty="0"/>
              <a:t>) </a:t>
            </a:r>
            <a:r>
              <a:rPr lang="en-US" dirty="0"/>
              <a:t>again</a:t>
            </a:r>
          </a:p>
          <a:p>
            <a:r>
              <a:rPr lang="ja-JP" altLang="en-US" dirty="0"/>
              <a:t>攵</a:t>
            </a:r>
            <a:r>
              <a:rPr lang="en-US" altLang="ja-JP" dirty="0"/>
              <a:t>/</a:t>
            </a:r>
            <a:r>
              <a:rPr lang="ja-JP" altLang="en-US" dirty="0"/>
              <a:t>夂 </a:t>
            </a:r>
            <a:r>
              <a:rPr lang="en-US" dirty="0"/>
              <a:t>action radical</a:t>
            </a:r>
          </a:p>
          <a:p>
            <a:r>
              <a:rPr lang="ja-JP" altLang="en-US" dirty="0"/>
              <a:t>示</a:t>
            </a:r>
            <a:r>
              <a:rPr lang="en-US" altLang="ja-JP" dirty="0"/>
              <a:t>/</a:t>
            </a:r>
            <a:r>
              <a:rPr lang="ja-JP" altLang="en-US" dirty="0"/>
              <a:t>礻 </a:t>
            </a:r>
            <a:r>
              <a:rPr lang="en-US" altLang="ja-JP" dirty="0"/>
              <a:t>(</a:t>
            </a:r>
            <a:r>
              <a:rPr lang="ja-JP" altLang="en-US" dirty="0"/>
              <a:t>しめす</a:t>
            </a:r>
            <a:r>
              <a:rPr lang="en-US" altLang="ja-JP" dirty="0"/>
              <a:t>) </a:t>
            </a:r>
            <a:r>
              <a:rPr lang="en-US" dirty="0"/>
              <a:t>show on an altar radical</a:t>
            </a:r>
          </a:p>
          <a:p>
            <a:r>
              <a:rPr lang="ja-JP" altLang="en-US" dirty="0"/>
              <a:t>酉 </a:t>
            </a:r>
            <a:r>
              <a:rPr lang="en-US" altLang="ja-JP" dirty="0"/>
              <a:t>(</a:t>
            </a:r>
            <a:r>
              <a:rPr lang="ja-JP" altLang="en-US" dirty="0"/>
              <a:t>とり</a:t>
            </a:r>
            <a:r>
              <a:rPr lang="en-US" altLang="ja-JP" dirty="0"/>
              <a:t>) </a:t>
            </a:r>
            <a:r>
              <a:rPr lang="en-US" dirty="0"/>
              <a:t>alcohol radical</a:t>
            </a:r>
          </a:p>
          <a:p>
            <a:r>
              <a:rPr lang="ja-JP" altLang="en-US" dirty="0"/>
              <a:t>囗 </a:t>
            </a:r>
            <a:r>
              <a:rPr lang="en-US" altLang="ja-JP" dirty="0"/>
              <a:t>(</a:t>
            </a:r>
            <a:r>
              <a:rPr lang="ja-JP" altLang="en-US" dirty="0"/>
              <a:t>くにがまえ</a:t>
            </a:r>
            <a:r>
              <a:rPr lang="en-US" altLang="ja-JP" dirty="0"/>
              <a:t>) </a:t>
            </a:r>
            <a:r>
              <a:rPr lang="en-US" dirty="0"/>
              <a:t>enclosure radical</a:t>
            </a:r>
          </a:p>
          <a:p>
            <a:r>
              <a:rPr lang="ja-JP" altLang="en-US" dirty="0"/>
              <a:t>禾 </a:t>
            </a:r>
            <a:r>
              <a:rPr lang="en-US" dirty="0"/>
              <a:t>grain radical</a:t>
            </a:r>
          </a:p>
          <a:p>
            <a:r>
              <a:rPr lang="ja-JP" altLang="en-US" dirty="0"/>
              <a:t>广 </a:t>
            </a:r>
            <a:r>
              <a:rPr lang="en-US" dirty="0"/>
              <a:t>building on a cliff radical</a:t>
            </a:r>
          </a:p>
          <a:p>
            <a:r>
              <a:rPr lang="ja-JP" altLang="en-US" dirty="0"/>
              <a:t>疒 </a:t>
            </a:r>
            <a:r>
              <a:rPr lang="en-US" dirty="0"/>
              <a:t>sickness radical</a:t>
            </a:r>
          </a:p>
          <a:p>
            <a:r>
              <a:rPr lang="ja-JP" altLang="en-US" dirty="0"/>
              <a:t>巾 </a:t>
            </a:r>
            <a:r>
              <a:rPr lang="en-US" altLang="ja-JP" dirty="0"/>
              <a:t>(</a:t>
            </a:r>
            <a:r>
              <a:rPr lang="ja-JP" altLang="en-US" dirty="0"/>
              <a:t>きん</a:t>
            </a:r>
            <a:r>
              <a:rPr lang="en-US" altLang="ja-JP" dirty="0"/>
              <a:t>/</a:t>
            </a:r>
            <a:r>
              <a:rPr lang="ja-JP" altLang="en-US" dirty="0"/>
              <a:t>はば</a:t>
            </a:r>
            <a:r>
              <a:rPr lang="en-US" altLang="ja-JP" dirty="0"/>
              <a:t>) </a:t>
            </a:r>
            <a:r>
              <a:rPr lang="en-US" dirty="0"/>
              <a:t>cloth radical</a:t>
            </a:r>
          </a:p>
          <a:p>
            <a:r>
              <a:rPr lang="ja-JP" altLang="en-US" dirty="0"/>
              <a:t>尸 </a:t>
            </a:r>
            <a:r>
              <a:rPr lang="en-US" altLang="ja-JP" dirty="0"/>
              <a:t>(</a:t>
            </a:r>
            <a:r>
              <a:rPr lang="ja-JP" altLang="en-US" dirty="0"/>
              <a:t>し</a:t>
            </a:r>
            <a:r>
              <a:rPr lang="en-US" altLang="ja-JP" dirty="0"/>
              <a:t>) </a:t>
            </a:r>
            <a:r>
              <a:rPr lang="en-US" dirty="0"/>
              <a:t>corpse radical</a:t>
            </a:r>
          </a:p>
          <a:p>
            <a:r>
              <a:rPr lang="ja-JP" altLang="en-US" dirty="0"/>
              <a:t>寸 </a:t>
            </a:r>
            <a:r>
              <a:rPr lang="en-US" altLang="ja-JP" dirty="0"/>
              <a:t>(</a:t>
            </a:r>
            <a:r>
              <a:rPr lang="ja-JP" altLang="en-US" dirty="0"/>
              <a:t>すん</a:t>
            </a:r>
            <a:r>
              <a:rPr lang="en-US" altLang="ja-JP" dirty="0"/>
              <a:t>) </a:t>
            </a:r>
            <a:r>
              <a:rPr lang="en-US" dirty="0"/>
              <a:t>inch/sundial degree radical</a:t>
            </a:r>
          </a:p>
        </p:txBody>
      </p:sp>
    </p:spTree>
    <p:extLst>
      <p:ext uri="{BB962C8B-B14F-4D97-AF65-F5344CB8AC3E}">
        <p14:creationId xmlns:p14="http://schemas.microsoft.com/office/powerpoint/2010/main" val="26903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85800"/>
            <a:ext cx="7408333" cy="3200400"/>
          </a:xfrm>
        </p:spPr>
        <p:txBody>
          <a:bodyPr/>
          <a:lstStyle/>
          <a:p>
            <a:r>
              <a:rPr lang="en-US" dirty="0"/>
              <a:t>When you practice writing kanji, you'd better put the concept of "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r>
              <a:rPr lang="en-US" dirty="0"/>
              <a:t>" in your mind.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2367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7. Character structures</a:t>
            </a:r>
            <a:endParaRPr lang="en-US" sz="4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620000" cy="53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10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1" y="1905000"/>
            <a:ext cx="3352800" cy="3450696"/>
          </a:xfrm>
        </p:spPr>
        <p:txBody>
          <a:bodyPr/>
          <a:lstStyle/>
          <a:p>
            <a:r>
              <a:rPr lang="en-US" dirty="0"/>
              <a:t>When you use </a:t>
            </a:r>
            <a:r>
              <a:rPr lang="en-US" dirty="0">
                <a:solidFill>
                  <a:srgbClr val="FF0000"/>
                </a:solidFill>
              </a:rPr>
              <a:t>different fonts</a:t>
            </a:r>
            <a:r>
              <a:rPr lang="en-US" dirty="0"/>
              <a:t> in your computer, the same character will look different.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8. Different fonts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25" y="256095"/>
            <a:ext cx="5114925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54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use different pens to write the characters, the appearance will be different.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9. Different effects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657600"/>
            <a:ext cx="7191798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23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>
                <a:hlinkClick r:id="rId2"/>
              </a:rPr>
              <a:t>Kanji lookup</a:t>
            </a:r>
            <a:r>
              <a:rPr lang="en-US" dirty="0"/>
              <a:t> in </a:t>
            </a:r>
            <a:r>
              <a:rPr lang="en-US" dirty="0" err="1"/>
              <a:t>JimBreen's</a:t>
            </a:r>
            <a:r>
              <a:rPr lang="en-US" dirty="0"/>
              <a:t> WWWJDIC. Input the words or characters, and then click on the brush.</a:t>
            </a:r>
          </a:p>
          <a:p>
            <a:r>
              <a:rPr lang="en-US" dirty="0"/>
              <a:t>b. </a:t>
            </a:r>
            <a:r>
              <a:rPr lang="en-US" dirty="0">
                <a:hlinkClick r:id="rId3"/>
              </a:rPr>
              <a:t>Denshi </a:t>
            </a:r>
            <a:r>
              <a:rPr lang="en-US" dirty="0" err="1">
                <a:hlinkClick r:id="rId3"/>
              </a:rPr>
              <a:t>Jisho</a:t>
            </a:r>
            <a:r>
              <a:rPr lang="en-US" dirty="0"/>
              <a:t> - online Japanese dictionary. Input the words or characters, and then click on the "Kanji details".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10. You just wonder how to write some kanji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action="ppaction://hlinkfile"/>
              </a:rPr>
              <a:t>How to look up a kanji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11. How to look up a kanji if you do not know the pronunciation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48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12. Kanji Look and Learn</a:t>
            </a:r>
            <a:endParaRPr lang="en-US" dirty="0"/>
          </a:p>
        </p:txBody>
      </p:sp>
      <p:pic>
        <p:nvPicPr>
          <p:cNvPr id="18434" name="Picture 2" descr="C:\Users\Jiajun\Desktop\41ZGLOWgctL._SX33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95400"/>
            <a:ext cx="37338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905000"/>
            <a:ext cx="3547533" cy="3450696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https://www.amazon.com/Kanji-Look-Learn-Eri-Banno/dp/4789013499?ie=UTF8&amp;*Version*=1&amp;*entries*=0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7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408333" cy="4602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Let's learn kanji easily through fun illustrations! Including all kanji in level 3 and 4 of the Japanese Language Proficiency Test [Book Features] </a:t>
            </a:r>
          </a:p>
          <a:p>
            <a:r>
              <a:rPr lang="en-US" dirty="0"/>
              <a:t>-Kanji can be easily learned through fun illustrations and mnemonic hints. </a:t>
            </a:r>
          </a:p>
          <a:p>
            <a:r>
              <a:rPr lang="en-US" dirty="0"/>
              <a:t>-Users can readily look up the meaning, readings, stroke count, and stroke order of kanji. </a:t>
            </a:r>
          </a:p>
          <a:p>
            <a:r>
              <a:rPr lang="en-US" dirty="0"/>
              <a:t>-Various indexes at the end of the book to allow learners to easily look up a particular kanji or kanji vocabulary. </a:t>
            </a:r>
          </a:p>
          <a:p>
            <a:r>
              <a:rPr lang="en-US" dirty="0"/>
              <a:t>-The book contains 512 kanji, as well as 3,500 essential vocabulary(using those </a:t>
            </a:r>
            <a:r>
              <a:rPr lang="en-US" dirty="0" err="1"/>
              <a:t>kanj</a:t>
            </a:r>
            <a:r>
              <a:rPr lang="en-US" dirty="0"/>
              <a:t>) for beginner and intermediate learners. -The book includes all kanji in levels 3 and 4 of the Japanese Language Proficiency Text. </a:t>
            </a:r>
          </a:p>
          <a:p>
            <a:r>
              <a:rPr lang="en-US" dirty="0"/>
              <a:t>-The book includes all 317 kanji in the "</a:t>
            </a:r>
            <a:r>
              <a:rPr lang="en-US" dirty="0" err="1"/>
              <a:t>Genki</a:t>
            </a:r>
            <a:r>
              <a:rPr lang="en-US" dirty="0"/>
              <a:t>" textbook -The companion workbook helps users to learn kanji not only at the level of characters and words, but also in the context of sentences and longer text.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12. Kanji Look and Learn</a:t>
            </a:r>
            <a:endParaRPr lang="en-US" dirty="0"/>
          </a:p>
        </p:txBody>
      </p:sp>
      <p:pic>
        <p:nvPicPr>
          <p:cNvPr id="18434" name="Picture 2" descr="C:\Users\Jiajun\Desktop\41ZGLOWgctL._SX334_BO1,204,203,2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252465"/>
            <a:ext cx="1066800" cy="1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371600"/>
            <a:ext cx="7408333" cy="4754563"/>
          </a:xfrm>
        </p:spPr>
        <p:txBody>
          <a:bodyPr/>
          <a:lstStyle/>
          <a:p>
            <a:r>
              <a:rPr lang="en-US" dirty="0"/>
              <a:t>Kanji are </a:t>
            </a:r>
            <a:r>
              <a:rPr lang="en-US" dirty="0">
                <a:solidFill>
                  <a:srgbClr val="FF0000"/>
                </a:solidFill>
              </a:rPr>
              <a:t>Chinese characters</a:t>
            </a:r>
          </a:p>
          <a:p>
            <a:r>
              <a:rPr lang="en-US" dirty="0"/>
              <a:t>introduced to Japan more than 1500 years ago</a:t>
            </a:r>
          </a:p>
          <a:p>
            <a:r>
              <a:rPr lang="en-US" dirty="0"/>
              <a:t>Hiragana and katakana evolved later in Japan </a:t>
            </a:r>
            <a:r>
              <a:rPr lang="en-US" dirty="0">
                <a:solidFill>
                  <a:srgbClr val="FF0000"/>
                </a:solidFill>
              </a:rPr>
              <a:t>based on the simplified Chinese characters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Kanji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8000"/>
            <a:ext cx="5638800" cy="329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0800" y="6353910"/>
            <a:ext cx="33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1500 years ago, China and Japan</a:t>
            </a:r>
          </a:p>
        </p:txBody>
      </p:sp>
    </p:spTree>
    <p:extLst>
      <p:ext uri="{BB962C8B-B14F-4D97-AF65-F5344CB8AC3E}">
        <p14:creationId xmlns:p14="http://schemas.microsoft.com/office/powerpoint/2010/main" val="34517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674678"/>
              </p:ext>
            </p:extLst>
          </p:nvPr>
        </p:nvGraphicFramePr>
        <p:xfrm>
          <a:off x="5848055" y="5132581"/>
          <a:ext cx="3276600" cy="169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0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甲骨文 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Oracle Bone Script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篆书 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Seal Script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隶书 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Clerical Script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行书 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Semi-Cursive Script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草书 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Cursive Script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楷书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Regular Script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口 </a:t>
            </a:r>
            <a:r>
              <a:rPr lang="en-US" altLang="ja-JP" dirty="0"/>
              <a:t>(</a:t>
            </a:r>
            <a:r>
              <a:rPr lang="ja-JP" altLang="en-US" dirty="0"/>
              <a:t>くち</a:t>
            </a:r>
            <a:r>
              <a:rPr lang="en-US" altLang="ja-JP" dirty="0"/>
              <a:t>) </a:t>
            </a:r>
            <a:r>
              <a:rPr lang="en-US" dirty="0"/>
              <a:t>mouth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6485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544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水</a:t>
            </a:r>
            <a:r>
              <a:rPr lang="en-US" altLang="ja-JP" dirty="0"/>
              <a:t>/</a:t>
            </a:r>
            <a:r>
              <a:rPr lang="ja-JP" altLang="en-US" dirty="0"/>
              <a:t>氵 </a:t>
            </a:r>
            <a:r>
              <a:rPr lang="en-US" altLang="ja-JP" dirty="0"/>
              <a:t>(</a:t>
            </a:r>
            <a:r>
              <a:rPr lang="ja-JP" altLang="en-US" dirty="0"/>
              <a:t>みず</a:t>
            </a:r>
            <a:r>
              <a:rPr lang="en-US" altLang="ja-JP" dirty="0"/>
              <a:t>) </a:t>
            </a:r>
            <a:r>
              <a:rPr lang="en-US" dirty="0"/>
              <a:t>water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26076"/>
            <a:ext cx="7620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38100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9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木 </a:t>
            </a:r>
            <a:r>
              <a:rPr lang="en-US" altLang="ja-JP" dirty="0"/>
              <a:t>(</a:t>
            </a:r>
            <a:r>
              <a:rPr lang="ja-JP" altLang="en-US" dirty="0"/>
              <a:t>き</a:t>
            </a:r>
            <a:r>
              <a:rPr lang="en-US" altLang="ja-JP" dirty="0"/>
              <a:t>) </a:t>
            </a:r>
            <a:r>
              <a:rPr lang="en-US" dirty="0"/>
              <a:t>tree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0" y="2362200"/>
            <a:ext cx="76390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61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</a:t>
            </a:r>
            <a:r>
              <a:rPr lang="en-US" altLang="ja-JP" dirty="0"/>
              <a:t>/</a:t>
            </a:r>
            <a:r>
              <a:rPr lang="ja-JP" altLang="en-US" dirty="0"/>
              <a:t>亻 </a:t>
            </a:r>
            <a:r>
              <a:rPr lang="en-US" altLang="ja-JP" dirty="0"/>
              <a:t>(</a:t>
            </a:r>
            <a:r>
              <a:rPr lang="ja-JP" altLang="en-US" dirty="0"/>
              <a:t>ひと</a:t>
            </a:r>
            <a:r>
              <a:rPr lang="en-US" altLang="ja-JP" dirty="0"/>
              <a:t>) </a:t>
            </a:r>
            <a:r>
              <a:rPr lang="en-US" dirty="0"/>
              <a:t>person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9" y="1752600"/>
            <a:ext cx="75723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67175"/>
            <a:ext cx="3810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992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手</a:t>
            </a:r>
            <a:r>
              <a:rPr lang="en-US" altLang="ja-JP" dirty="0"/>
              <a:t>/</a:t>
            </a:r>
            <a:r>
              <a:rPr lang="ja-JP" altLang="en-US" dirty="0"/>
              <a:t>扌 </a:t>
            </a:r>
            <a:r>
              <a:rPr lang="en-US" altLang="ja-JP" dirty="0"/>
              <a:t>(</a:t>
            </a:r>
            <a:r>
              <a:rPr lang="ja-JP" altLang="en-US" dirty="0"/>
              <a:t>て</a:t>
            </a:r>
            <a:r>
              <a:rPr lang="en-US" altLang="ja-JP" dirty="0"/>
              <a:t>) </a:t>
            </a:r>
            <a:r>
              <a:rPr lang="en-US" dirty="0"/>
              <a:t>hand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0196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3886200"/>
            <a:ext cx="33623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954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心</a:t>
            </a:r>
            <a:r>
              <a:rPr lang="en-US" altLang="ja-JP" dirty="0"/>
              <a:t>/</a:t>
            </a:r>
            <a:r>
              <a:rPr lang="ja-JP" altLang="en-US" dirty="0"/>
              <a:t>忄</a:t>
            </a:r>
            <a:r>
              <a:rPr lang="en-US" altLang="ja-JP" dirty="0"/>
              <a:t>/⺗ (</a:t>
            </a:r>
            <a:r>
              <a:rPr lang="ja-JP" altLang="en-US" dirty="0"/>
              <a:t>こころ</a:t>
            </a:r>
            <a:r>
              <a:rPr lang="en-US" altLang="ja-JP" dirty="0"/>
              <a:t>) </a:t>
            </a:r>
            <a:r>
              <a:rPr lang="en-US" dirty="0"/>
              <a:t>heart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67341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28" y="3657600"/>
            <a:ext cx="3352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945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shape of opening the mouth, sticking the tongue out, and trying to speak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言 </a:t>
            </a:r>
            <a:r>
              <a:rPr lang="en-US" altLang="ja-JP" dirty="0"/>
              <a:t>(</a:t>
            </a:r>
            <a:r>
              <a:rPr lang="ja-JP" altLang="en-US" dirty="0"/>
              <a:t>こと</a:t>
            </a:r>
            <a:r>
              <a:rPr lang="en-US" altLang="ja-JP" dirty="0"/>
              <a:t>) </a:t>
            </a:r>
            <a:r>
              <a:rPr lang="en-US" dirty="0"/>
              <a:t>word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68" y="3810000"/>
            <a:ext cx="67722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263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日 </a:t>
            </a:r>
            <a:r>
              <a:rPr lang="en-US" altLang="ja-JP" dirty="0"/>
              <a:t>(</a:t>
            </a:r>
            <a:r>
              <a:rPr lang="ja-JP" altLang="en-US" dirty="0"/>
              <a:t>ひ</a:t>
            </a:r>
            <a:r>
              <a:rPr lang="en-US" altLang="ja-JP" dirty="0"/>
              <a:t>/</a:t>
            </a:r>
            <a:r>
              <a:rPr lang="ja-JP" altLang="en-US" dirty="0"/>
              <a:t>にち</a:t>
            </a:r>
            <a:r>
              <a:rPr lang="en-US" altLang="ja-JP" dirty="0"/>
              <a:t>) </a:t>
            </a:r>
            <a:r>
              <a:rPr lang="en-US" dirty="0"/>
              <a:t>sun/day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67246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04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9245" y="1703652"/>
            <a:ext cx="7408333" cy="3450696"/>
          </a:xfrm>
        </p:spPr>
        <p:txBody>
          <a:bodyPr/>
          <a:lstStyle/>
          <a:p>
            <a:r>
              <a:rPr lang="en-US" dirty="0"/>
              <a:t>The shape of a bunch of thread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糸・幺 </a:t>
            </a:r>
            <a:r>
              <a:rPr lang="en-US" altLang="ja-JP" dirty="0"/>
              <a:t>(</a:t>
            </a:r>
            <a:r>
              <a:rPr lang="ja-JP" altLang="en-US" dirty="0"/>
              <a:t>いと</a:t>
            </a:r>
            <a:r>
              <a:rPr lang="en-US" altLang="ja-JP" dirty="0"/>
              <a:t>) </a:t>
            </a:r>
            <a:r>
              <a:rPr lang="en-US" dirty="0"/>
              <a:t>thread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92" y="2209800"/>
            <a:ext cx="67532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33888"/>
            <a:ext cx="33813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47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703652"/>
            <a:ext cx="7408333" cy="3450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肉･月 </a:t>
            </a:r>
            <a:r>
              <a:rPr lang="en-US" altLang="ja-JP" dirty="0"/>
              <a:t>(</a:t>
            </a:r>
            <a:r>
              <a:rPr lang="ja-JP" altLang="en-US" dirty="0"/>
              <a:t>にく・つき</a:t>
            </a:r>
            <a:r>
              <a:rPr lang="en-US" altLang="ja-JP" dirty="0"/>
              <a:t>) </a:t>
            </a:r>
            <a:r>
              <a:rPr lang="en-US" dirty="0"/>
              <a:t>meat/organ (moon)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361" y="2057400"/>
            <a:ext cx="50387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62463"/>
            <a:ext cx="67246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27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357533" cy="4373563"/>
          </a:xfrm>
        </p:spPr>
        <p:txBody>
          <a:bodyPr/>
          <a:lstStyle/>
          <a:p>
            <a:r>
              <a:rPr lang="en-US" dirty="0"/>
              <a:t>Kanji represents both </a:t>
            </a:r>
            <a:r>
              <a:rPr lang="en-US" dirty="0">
                <a:solidFill>
                  <a:srgbClr val="FF0000"/>
                </a:solidFill>
              </a:rPr>
              <a:t>meanings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sounds</a:t>
            </a:r>
            <a:r>
              <a:rPr lang="en-US" dirty="0"/>
              <a:t>.</a:t>
            </a:r>
          </a:p>
          <a:p>
            <a:r>
              <a:rPr lang="en-US" dirty="0"/>
              <a:t>Most kanji possess </a:t>
            </a:r>
            <a:r>
              <a:rPr lang="en-US" dirty="0">
                <a:solidFill>
                  <a:srgbClr val="FF0000"/>
                </a:solidFill>
              </a:rPr>
              <a:t>multiple readings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On-</a:t>
            </a:r>
            <a:r>
              <a:rPr lang="en-US" dirty="0" err="1"/>
              <a:t>yomi</a:t>
            </a:r>
            <a:r>
              <a:rPr lang="en-US" dirty="0"/>
              <a:t> (Chinese readings) </a:t>
            </a:r>
          </a:p>
          <a:p>
            <a:pPr lvl="2"/>
            <a:r>
              <a:rPr lang="en-US" dirty="0"/>
              <a:t>derived from the pronunciations used in China</a:t>
            </a:r>
          </a:p>
          <a:p>
            <a:pPr lvl="2"/>
            <a:r>
              <a:rPr lang="en-US" dirty="0"/>
              <a:t>Some kanji have more than one on-</a:t>
            </a:r>
            <a:r>
              <a:rPr lang="en-US" dirty="0" err="1"/>
              <a:t>yomi</a:t>
            </a:r>
            <a:r>
              <a:rPr lang="en-US" dirty="0"/>
              <a:t> due to </a:t>
            </a:r>
            <a:r>
              <a:rPr lang="en-US" dirty="0">
                <a:solidFill>
                  <a:srgbClr val="FF0000"/>
                </a:solidFill>
              </a:rPr>
              <a:t>temporal and regional variances</a:t>
            </a:r>
            <a:r>
              <a:rPr lang="en-US" dirty="0"/>
              <a:t> in the Chinese pronunciation</a:t>
            </a:r>
          </a:p>
          <a:p>
            <a:pPr lvl="1"/>
            <a:r>
              <a:rPr lang="en-US" dirty="0"/>
              <a:t>kun-</a:t>
            </a:r>
            <a:r>
              <a:rPr lang="en-US" dirty="0" err="1"/>
              <a:t>yomi</a:t>
            </a:r>
            <a:r>
              <a:rPr lang="en-US" dirty="0"/>
              <a:t> (Japanese readings)</a:t>
            </a:r>
          </a:p>
          <a:p>
            <a:pPr lvl="2"/>
            <a:r>
              <a:rPr lang="en-US" dirty="0"/>
              <a:t>When people started to use kanji to </a:t>
            </a:r>
            <a:r>
              <a:rPr lang="en-US" dirty="0">
                <a:solidFill>
                  <a:srgbClr val="FF0000"/>
                </a:solidFill>
              </a:rPr>
              <a:t>write native Japanese words</a:t>
            </a:r>
            <a:r>
              <a:rPr lang="en-US" dirty="0"/>
              <a:t>, Japanese readings (kun-</a:t>
            </a:r>
            <a:r>
              <a:rPr lang="en-US" dirty="0" err="1"/>
              <a:t>yomi</a:t>
            </a:r>
            <a:r>
              <a:rPr lang="en-US" dirty="0"/>
              <a:t>) were added to kanji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1447216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土 </a:t>
            </a:r>
            <a:r>
              <a:rPr lang="en-US" altLang="ja-JP" dirty="0"/>
              <a:t>(</a:t>
            </a:r>
            <a:r>
              <a:rPr lang="ja-JP" altLang="en-US" dirty="0"/>
              <a:t>つち</a:t>
            </a:r>
            <a:r>
              <a:rPr lang="en-US" altLang="ja-JP" dirty="0"/>
              <a:t>) </a:t>
            </a:r>
            <a:r>
              <a:rPr lang="en-US" dirty="0"/>
              <a:t>ground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424113"/>
            <a:ext cx="66865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11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shape of a person who is walking fast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⻌ </a:t>
            </a:r>
            <a:r>
              <a:rPr lang="en-US" dirty="0"/>
              <a:t>go/road radical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0"/>
            <a:ext cx="33718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668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艹 </a:t>
            </a:r>
            <a:r>
              <a:rPr lang="en-US" dirty="0"/>
              <a:t>grass/plant radical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61" y="3581400"/>
            <a:ext cx="33432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338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宀 </a:t>
            </a:r>
            <a:r>
              <a:rPr lang="en-US" dirty="0"/>
              <a:t>roof/crown radical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2" y="3200400"/>
            <a:ext cx="33813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32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貝 </a:t>
            </a:r>
            <a:r>
              <a:rPr lang="en-US" altLang="ja-JP" dirty="0"/>
              <a:t>(</a:t>
            </a:r>
            <a:r>
              <a:rPr lang="ja-JP" altLang="en-US" dirty="0"/>
              <a:t>かい</a:t>
            </a:r>
            <a:r>
              <a:rPr lang="en-US" altLang="ja-JP" dirty="0"/>
              <a:t>) </a:t>
            </a:r>
            <a:r>
              <a:rPr lang="en-US" dirty="0"/>
              <a:t>shell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971800"/>
            <a:ext cx="67818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474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女 </a:t>
            </a:r>
            <a:r>
              <a:rPr lang="en-US" altLang="ja-JP" dirty="0"/>
              <a:t>(</a:t>
            </a:r>
            <a:r>
              <a:rPr lang="ja-JP" altLang="en-US" dirty="0"/>
              <a:t>おんな</a:t>
            </a:r>
            <a:r>
              <a:rPr lang="en-US" altLang="ja-JP" dirty="0"/>
              <a:t>) </a:t>
            </a:r>
            <a:r>
              <a:rPr lang="en-US" dirty="0"/>
              <a:t>woman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743200"/>
            <a:ext cx="67151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436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阝 </a:t>
            </a:r>
            <a:r>
              <a:rPr lang="en-US" dirty="0"/>
              <a:t>village (right) wall (left) radical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49"/>
            <a:ext cx="33909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57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compound ideogram character. </a:t>
            </a:r>
            <a:r>
              <a:rPr lang="en-US" altLang="zh-CN" dirty="0"/>
              <a:t>Parts: </a:t>
            </a:r>
            <a:r>
              <a:rPr lang="zh-CN" altLang="en-US" dirty="0"/>
              <a:t>人 </a:t>
            </a:r>
            <a:r>
              <a:rPr lang="en-US" altLang="zh-CN" dirty="0"/>
              <a:t>, </a:t>
            </a:r>
            <a:r>
              <a:rPr lang="zh-CN" altLang="en-US" dirty="0"/>
              <a:t>土</a:t>
            </a:r>
            <a:r>
              <a:rPr lang="en-US" altLang="zh-CN" dirty="0"/>
              <a:t>, </a:t>
            </a:r>
            <a:r>
              <a:rPr lang="zh-CN" altLang="en-US" dirty="0"/>
              <a:t>二</a:t>
            </a:r>
            <a:r>
              <a:rPr lang="en-US" altLang="zh-CN" dirty="0"/>
              <a:t>. </a:t>
            </a:r>
            <a:r>
              <a:rPr lang="zh-CN" altLang="en-US" dirty="0"/>
              <a:t>人</a:t>
            </a:r>
            <a:r>
              <a:rPr lang="en-US" altLang="zh-CN" dirty="0"/>
              <a:t>(means covering from the top),</a:t>
            </a:r>
            <a:r>
              <a:rPr lang="zh-CN" altLang="en-US" dirty="0"/>
              <a:t> 土</a:t>
            </a:r>
            <a:r>
              <a:rPr lang="en-US" altLang="zh-CN" dirty="0"/>
              <a:t>(hidden under the ground); </a:t>
            </a:r>
            <a:r>
              <a:rPr lang="zh-CN" altLang="en-US" dirty="0"/>
              <a:t>二</a:t>
            </a:r>
            <a:r>
              <a:rPr lang="en-US" altLang="zh-CN" dirty="0"/>
              <a:t>(the thing that was hidden under the ground).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金 </a:t>
            </a:r>
            <a:r>
              <a:rPr lang="en-US" altLang="ja-JP" dirty="0"/>
              <a:t>(</a:t>
            </a:r>
            <a:r>
              <a:rPr lang="ja-JP" altLang="en-US" dirty="0"/>
              <a:t>きん</a:t>
            </a:r>
            <a:r>
              <a:rPr lang="en-US" altLang="ja-JP" dirty="0"/>
              <a:t>) </a:t>
            </a:r>
            <a:r>
              <a:rPr lang="en-US" dirty="0"/>
              <a:t>gold/metal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43400"/>
            <a:ext cx="411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44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一 </a:t>
            </a:r>
            <a:r>
              <a:rPr lang="en-US" altLang="ja-JP" dirty="0"/>
              <a:t>(</a:t>
            </a:r>
            <a:r>
              <a:rPr lang="ja-JP" altLang="en-US" dirty="0"/>
              <a:t>いち</a:t>
            </a:r>
            <a:r>
              <a:rPr lang="en-US" altLang="ja-JP" dirty="0"/>
              <a:t>) </a:t>
            </a:r>
            <a:r>
              <a:rPr lang="en-US" dirty="0"/>
              <a:t>one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3276600"/>
            <a:ext cx="55530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089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刀</a:t>
            </a:r>
            <a:r>
              <a:rPr lang="en-US" altLang="ja-JP" dirty="0"/>
              <a:t>/</a:t>
            </a:r>
            <a:r>
              <a:rPr lang="ja-JP" altLang="en-US" dirty="0"/>
              <a:t>刂 </a:t>
            </a:r>
            <a:r>
              <a:rPr lang="en-US" altLang="ja-JP" dirty="0"/>
              <a:t>(</a:t>
            </a:r>
            <a:r>
              <a:rPr lang="ja-JP" altLang="en-US" dirty="0"/>
              <a:t>かたな</a:t>
            </a:r>
            <a:r>
              <a:rPr lang="en-US" altLang="ja-JP" dirty="0"/>
              <a:t>) </a:t>
            </a:r>
            <a:r>
              <a:rPr lang="en-US" dirty="0"/>
              <a:t>sword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2576513"/>
            <a:ext cx="55340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19600"/>
            <a:ext cx="27908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357533" cy="4373563"/>
          </a:xfrm>
        </p:spPr>
        <p:txBody>
          <a:bodyPr/>
          <a:lstStyle/>
          <a:p>
            <a:r>
              <a:rPr lang="en-US" dirty="0"/>
              <a:t>high school: are expected to know </a:t>
            </a:r>
            <a:r>
              <a:rPr lang="en-US" dirty="0">
                <a:solidFill>
                  <a:srgbClr val="FF0000"/>
                </a:solidFill>
              </a:rPr>
              <a:t>2136</a:t>
            </a:r>
            <a:r>
              <a:rPr lang="en-US" dirty="0"/>
              <a:t> kanji (called </a:t>
            </a:r>
            <a:r>
              <a:rPr lang="en-US" dirty="0" err="1"/>
              <a:t>joyo</a:t>
            </a:r>
            <a:r>
              <a:rPr lang="en-US" dirty="0"/>
              <a:t> kanji)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elementary school: </a:t>
            </a:r>
            <a:r>
              <a:rPr lang="en-US" dirty="0">
                <a:solidFill>
                  <a:srgbClr val="FF0000"/>
                </a:solidFill>
              </a:rPr>
              <a:t>1006</a:t>
            </a:r>
            <a:r>
              <a:rPr lang="en-US" dirty="0"/>
              <a:t> kanji are taught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2931777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old times, a stick, a tied knot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十 </a:t>
            </a:r>
            <a:r>
              <a:rPr lang="en-US" altLang="ja-JP" dirty="0"/>
              <a:t>(</a:t>
            </a:r>
            <a:r>
              <a:rPr lang="ja-JP" altLang="en-US" dirty="0"/>
              <a:t>じゅう</a:t>
            </a:r>
            <a:r>
              <a:rPr lang="en-US" altLang="ja-JP" dirty="0"/>
              <a:t>) </a:t>
            </a:r>
            <a:r>
              <a:rPr lang="en-US" dirty="0"/>
              <a:t>ten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62" y="4343400"/>
            <a:ext cx="55149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85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田 </a:t>
            </a:r>
            <a:r>
              <a:rPr lang="en-US" altLang="ja-JP" dirty="0"/>
              <a:t>(</a:t>
            </a:r>
            <a:r>
              <a:rPr lang="ja-JP" altLang="en-US" dirty="0"/>
              <a:t>た</a:t>
            </a:r>
            <a:r>
              <a:rPr lang="en-US" altLang="ja-JP" dirty="0"/>
              <a:t>) </a:t>
            </a:r>
            <a:r>
              <a:rPr lang="en-US" dirty="0"/>
              <a:t>rice field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40" y="3200400"/>
            <a:ext cx="55340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021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火</a:t>
            </a:r>
            <a:r>
              <a:rPr lang="en-US" altLang="ja-JP" dirty="0"/>
              <a:t>/</a:t>
            </a:r>
            <a:r>
              <a:rPr lang="ja-JP" altLang="en-US" dirty="0"/>
              <a:t>灬 </a:t>
            </a:r>
            <a:r>
              <a:rPr lang="en-US" altLang="ja-JP" dirty="0"/>
              <a:t>(</a:t>
            </a:r>
            <a:r>
              <a:rPr lang="ja-JP" altLang="en-US" dirty="0"/>
              <a:t>ひ</a:t>
            </a:r>
            <a:r>
              <a:rPr lang="en-US" altLang="ja-JP" dirty="0"/>
              <a:t>/</a:t>
            </a:r>
            <a:r>
              <a:rPr lang="ja-JP" altLang="en-US" dirty="0"/>
              <a:t>か</a:t>
            </a:r>
            <a:r>
              <a:rPr lang="en-US" altLang="ja-JP" dirty="0"/>
              <a:t>) </a:t>
            </a:r>
            <a:r>
              <a:rPr lang="en-US" dirty="0"/>
              <a:t>fire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6" y="2286000"/>
            <a:ext cx="41243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19600"/>
            <a:ext cx="2828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020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shape of a person with his hands and legs open.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大 </a:t>
            </a:r>
            <a:r>
              <a:rPr lang="en-US" altLang="ja-JP" dirty="0"/>
              <a:t>(</a:t>
            </a:r>
            <a:r>
              <a:rPr lang="ja-JP" altLang="en-US" dirty="0"/>
              <a:t>おお</a:t>
            </a:r>
            <a:r>
              <a:rPr lang="en-US" altLang="ja-JP" dirty="0"/>
              <a:t>) </a:t>
            </a:r>
            <a:r>
              <a:rPr lang="en-US" dirty="0"/>
              <a:t>big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3886200"/>
            <a:ext cx="54959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222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山 </a:t>
            </a:r>
            <a:r>
              <a:rPr lang="en-US" altLang="ja-JP" dirty="0"/>
              <a:t>(</a:t>
            </a:r>
            <a:r>
              <a:rPr lang="ja-JP" altLang="en-US" dirty="0"/>
              <a:t>やま</a:t>
            </a:r>
            <a:r>
              <a:rPr lang="en-US" altLang="ja-JP" dirty="0"/>
              <a:t>) </a:t>
            </a:r>
            <a:r>
              <a:rPr lang="en-US" dirty="0"/>
              <a:t>mountain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61" y="3200400"/>
            <a:ext cx="56007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834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compound ideogram character, the bottom is a food container, the top is a lid or an opening mouth.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食 </a:t>
            </a:r>
            <a:r>
              <a:rPr lang="en-US" altLang="ja-JP" dirty="0"/>
              <a:t>/ </a:t>
            </a:r>
            <a:r>
              <a:rPr lang="ja-JP" altLang="en-US" dirty="0"/>
              <a:t>飠 </a:t>
            </a:r>
            <a:r>
              <a:rPr lang="en-US" altLang="ja-JP" dirty="0"/>
              <a:t>(</a:t>
            </a:r>
            <a:r>
              <a:rPr lang="ja-JP" altLang="en-US" dirty="0"/>
              <a:t>しょく</a:t>
            </a:r>
            <a:r>
              <a:rPr lang="en-US" altLang="ja-JP" dirty="0"/>
              <a:t>) </a:t>
            </a:r>
            <a:r>
              <a:rPr lang="en-US" dirty="0"/>
              <a:t>eat, food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40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809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車 </a:t>
            </a:r>
            <a:r>
              <a:rPr lang="en-US" altLang="ja-JP" dirty="0"/>
              <a:t>(</a:t>
            </a:r>
            <a:r>
              <a:rPr lang="ja-JP" altLang="en-US" dirty="0"/>
              <a:t>くるま</a:t>
            </a:r>
            <a:r>
              <a:rPr lang="en-US" altLang="ja-JP" dirty="0"/>
              <a:t>) </a:t>
            </a:r>
            <a:r>
              <a:rPr lang="en-US" dirty="0"/>
              <a:t>vehicle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41433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61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with left foot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彳 </a:t>
            </a:r>
            <a:r>
              <a:rPr lang="en-US" dirty="0"/>
              <a:t>walking person radical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47" y="3733800"/>
            <a:ext cx="27432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75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 </a:t>
            </a:r>
            <a:r>
              <a:rPr lang="en-US" altLang="ja-JP" dirty="0"/>
              <a:t>(</a:t>
            </a:r>
            <a:r>
              <a:rPr lang="ja-JP" altLang="en-US" dirty="0"/>
              <a:t>め</a:t>
            </a:r>
            <a:r>
              <a:rPr lang="en-US" altLang="ja-JP" dirty="0"/>
              <a:t>) </a:t>
            </a:r>
            <a:r>
              <a:rPr lang="en-US" dirty="0"/>
              <a:t>eye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70" y="2667000"/>
            <a:ext cx="55149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267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雨 </a:t>
            </a:r>
            <a:r>
              <a:rPr lang="en-US" altLang="ja-JP" dirty="0"/>
              <a:t>(</a:t>
            </a:r>
            <a:r>
              <a:rPr lang="ja-JP" altLang="en-US" dirty="0"/>
              <a:t>あめ</a:t>
            </a:r>
            <a:r>
              <a:rPr lang="en-US" altLang="ja-JP" dirty="0"/>
              <a:t>) </a:t>
            </a:r>
            <a:r>
              <a:rPr lang="en-US" dirty="0"/>
              <a:t>rain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76600"/>
            <a:ext cx="55054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5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(1) Pictograms</a:t>
            </a:r>
          </a:p>
          <a:p>
            <a:r>
              <a:rPr lang="en-US" dirty="0"/>
              <a:t>(2) Simple ideograms</a:t>
            </a:r>
          </a:p>
          <a:p>
            <a:r>
              <a:rPr lang="en-US" dirty="0"/>
              <a:t>(3) Compound ideograms</a:t>
            </a:r>
          </a:p>
          <a:p>
            <a:r>
              <a:rPr lang="en-US" dirty="0"/>
              <a:t>(4) Phonetic-ideographic characters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Four types of kanji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50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犬 </a:t>
            </a:r>
            <a:r>
              <a:rPr lang="en-US" altLang="ja-JP" dirty="0"/>
              <a:t>/ </a:t>
            </a:r>
            <a:r>
              <a:rPr lang="ja-JP" altLang="en-US" dirty="0"/>
              <a:t>犭 </a:t>
            </a:r>
            <a:r>
              <a:rPr lang="en-US" altLang="ja-JP" dirty="0"/>
              <a:t>(</a:t>
            </a:r>
            <a:r>
              <a:rPr lang="ja-JP" altLang="en-US" dirty="0"/>
              <a:t>いぬ</a:t>
            </a:r>
            <a:r>
              <a:rPr lang="en-US" altLang="ja-JP" dirty="0"/>
              <a:t>) </a:t>
            </a:r>
            <a:r>
              <a:rPr lang="en-US" dirty="0"/>
              <a:t>dog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55149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7" y="4190999"/>
            <a:ext cx="27717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23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2" y="1778135"/>
            <a:ext cx="3113986" cy="1803265"/>
          </a:xfrm>
        </p:spPr>
        <p:txBody>
          <a:bodyPr/>
          <a:lstStyle/>
          <a:p>
            <a:r>
              <a:rPr lang="ja-JP" altLang="en-US" dirty="0"/>
              <a:t>玉</a:t>
            </a:r>
            <a:r>
              <a:rPr lang="en-US" altLang="ja-JP" dirty="0"/>
              <a:t>, the shape of a rope with jade on it.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玉（王） </a:t>
            </a:r>
            <a:r>
              <a:rPr lang="en-US" altLang="ja-JP" dirty="0"/>
              <a:t>(</a:t>
            </a:r>
            <a:r>
              <a:rPr lang="ja-JP" altLang="en-US" dirty="0"/>
              <a:t>たま・おう</a:t>
            </a:r>
            <a:r>
              <a:rPr lang="en-US" altLang="ja-JP" dirty="0"/>
              <a:t>) </a:t>
            </a:r>
            <a:r>
              <a:rPr lang="en-US" dirty="0"/>
              <a:t>king / ball (jewel)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5268014" cy="160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08" y="4724400"/>
            <a:ext cx="55245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304800" y="3799152"/>
            <a:ext cx="3352800" cy="1611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王</a:t>
            </a:r>
            <a:r>
              <a:rPr lang="en-US" altLang="ja-JP" dirty="0"/>
              <a:t>, the shape of a large, axe-shaped weapon in ancient times, which represent power.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73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石 </a:t>
            </a:r>
            <a:r>
              <a:rPr lang="en-US" altLang="ja-JP" dirty="0"/>
              <a:t>(</a:t>
            </a:r>
            <a:r>
              <a:rPr lang="ja-JP" altLang="en-US" dirty="0"/>
              <a:t>いし</a:t>
            </a:r>
            <a:r>
              <a:rPr lang="en-US" altLang="ja-JP" dirty="0"/>
              <a:t>) </a:t>
            </a:r>
            <a:r>
              <a:rPr lang="en-US" dirty="0"/>
              <a:t>stone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71800"/>
            <a:ext cx="55530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844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wooden handle of a plough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力 </a:t>
            </a:r>
            <a:r>
              <a:rPr lang="en-US" altLang="ja-JP" dirty="0"/>
              <a:t>(</a:t>
            </a:r>
            <a:r>
              <a:rPr lang="ja-JP" altLang="en-US" dirty="0"/>
              <a:t>ちから</a:t>
            </a:r>
            <a:r>
              <a:rPr lang="en-US" altLang="ja-JP" dirty="0"/>
              <a:t>) </a:t>
            </a:r>
            <a:r>
              <a:rPr lang="en-US" dirty="0"/>
              <a:t>power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5505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78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衣</a:t>
            </a:r>
            <a:r>
              <a:rPr lang="en-US" altLang="ja-JP" dirty="0"/>
              <a:t>/</a:t>
            </a:r>
            <a:r>
              <a:rPr lang="ja-JP" altLang="en-US" dirty="0"/>
              <a:t>衤 </a:t>
            </a:r>
            <a:r>
              <a:rPr lang="en-US" altLang="ja-JP" dirty="0"/>
              <a:t>(</a:t>
            </a:r>
            <a:r>
              <a:rPr lang="ja-JP" altLang="en-US" dirty="0"/>
              <a:t>ころも</a:t>
            </a:r>
            <a:r>
              <a:rPr lang="en-US" altLang="ja-JP" dirty="0"/>
              <a:t>) </a:t>
            </a:r>
            <a:r>
              <a:rPr lang="en-US" dirty="0"/>
              <a:t>garment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2519363"/>
            <a:ext cx="55149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48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弓 </a:t>
            </a:r>
            <a:r>
              <a:rPr lang="en-US" altLang="ja-JP" dirty="0"/>
              <a:t>(</a:t>
            </a:r>
            <a:r>
              <a:rPr lang="ja-JP" altLang="en-US" dirty="0"/>
              <a:t>ゆみ</a:t>
            </a:r>
            <a:r>
              <a:rPr lang="en-US" altLang="ja-JP" dirty="0"/>
              <a:t>) </a:t>
            </a:r>
            <a:r>
              <a:rPr lang="en-US" dirty="0"/>
              <a:t>bow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5543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691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竹・⺮ </a:t>
            </a:r>
            <a:r>
              <a:rPr lang="en-US" altLang="ja-JP" dirty="0"/>
              <a:t>(</a:t>
            </a:r>
            <a:r>
              <a:rPr lang="ja-JP" altLang="en-US" dirty="0"/>
              <a:t>たけ</a:t>
            </a:r>
            <a:r>
              <a:rPr lang="en-US" altLang="ja-JP" dirty="0"/>
              <a:t>) </a:t>
            </a:r>
            <a:r>
              <a:rPr lang="en-US" dirty="0"/>
              <a:t>bamboo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5340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712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shape of the right hand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又 </a:t>
            </a:r>
            <a:r>
              <a:rPr lang="en-US" altLang="ja-JP" dirty="0"/>
              <a:t>(</a:t>
            </a:r>
            <a:r>
              <a:rPr lang="ja-JP" altLang="en-US" dirty="0"/>
              <a:t>また</a:t>
            </a:r>
            <a:r>
              <a:rPr lang="en-US" altLang="ja-JP" dirty="0"/>
              <a:t>) </a:t>
            </a:r>
            <a:r>
              <a:rPr lang="en-US" dirty="0"/>
              <a:t>again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0"/>
            <a:ext cx="54768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807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shape of a hand holding a stick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攵</a:t>
            </a:r>
            <a:r>
              <a:rPr lang="en-US" altLang="ja-JP" dirty="0"/>
              <a:t>/</a:t>
            </a:r>
            <a:r>
              <a:rPr lang="ja-JP" altLang="en-US" dirty="0"/>
              <a:t>夂 </a:t>
            </a:r>
            <a:r>
              <a:rPr lang="en-US" dirty="0"/>
              <a:t>action radical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124200"/>
            <a:ext cx="27622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5" y="3505200"/>
            <a:ext cx="27908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0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top is </a:t>
            </a:r>
            <a:r>
              <a:rPr lang="zh-CN" altLang="en-US" dirty="0"/>
              <a:t>上</a:t>
            </a:r>
            <a:r>
              <a:rPr lang="en-US" altLang="zh-CN" dirty="0"/>
              <a:t>(up), the bottom is the sacrificial altar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示</a:t>
            </a:r>
            <a:r>
              <a:rPr lang="en-US" altLang="ja-JP" dirty="0"/>
              <a:t>/</a:t>
            </a:r>
            <a:r>
              <a:rPr lang="ja-JP" altLang="en-US" dirty="0"/>
              <a:t>礻 </a:t>
            </a:r>
            <a:r>
              <a:rPr lang="en-US" altLang="ja-JP" dirty="0"/>
              <a:t>(</a:t>
            </a:r>
            <a:r>
              <a:rPr lang="ja-JP" altLang="en-US" dirty="0"/>
              <a:t>しめす</a:t>
            </a:r>
            <a:r>
              <a:rPr lang="en-US" altLang="ja-JP" dirty="0"/>
              <a:t>) </a:t>
            </a:r>
            <a:r>
              <a:rPr lang="en-US" dirty="0"/>
              <a:t>show on an altar radical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55054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23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/>
          <a:lstStyle/>
          <a:p>
            <a:r>
              <a:rPr lang="en-US" dirty="0"/>
              <a:t>made from </a:t>
            </a:r>
            <a:r>
              <a:rPr lang="en-US" dirty="0">
                <a:solidFill>
                  <a:srgbClr val="FF0000"/>
                </a:solidFill>
              </a:rPr>
              <a:t>pictures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Four types of kanji</a:t>
            </a:r>
            <a:br>
              <a:rPr lang="en-US" b="1" dirty="0"/>
            </a:br>
            <a:r>
              <a:rPr lang="en-US" dirty="0"/>
              <a:t>(1) Pictograms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60579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702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wine vessel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酉 </a:t>
            </a:r>
            <a:r>
              <a:rPr lang="en-US" altLang="ja-JP" dirty="0"/>
              <a:t>(</a:t>
            </a:r>
            <a:r>
              <a:rPr lang="ja-JP" altLang="en-US" dirty="0"/>
              <a:t>とり</a:t>
            </a:r>
            <a:r>
              <a:rPr lang="en-US" altLang="ja-JP" dirty="0"/>
              <a:t>) </a:t>
            </a:r>
            <a:r>
              <a:rPr lang="en-US" dirty="0"/>
              <a:t>alcohol radical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33800"/>
            <a:ext cx="54959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6566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囗 </a:t>
            </a:r>
            <a:r>
              <a:rPr lang="en-US" altLang="ja-JP" dirty="0"/>
              <a:t>(</a:t>
            </a:r>
            <a:r>
              <a:rPr lang="ja-JP" altLang="en-US" dirty="0"/>
              <a:t>くにがまえ</a:t>
            </a:r>
            <a:r>
              <a:rPr lang="en-US" altLang="ja-JP" dirty="0"/>
              <a:t>) </a:t>
            </a:r>
            <a:r>
              <a:rPr lang="en-US" dirty="0"/>
              <a:t>enclosure radical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3352800"/>
            <a:ext cx="41814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241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禾 </a:t>
            </a:r>
            <a:r>
              <a:rPr lang="en-US" dirty="0"/>
              <a:t>grain radical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84" y="3733800"/>
            <a:ext cx="55340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560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广 </a:t>
            </a:r>
            <a:r>
              <a:rPr lang="en-US" dirty="0"/>
              <a:t>building on a cliff radical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576513"/>
            <a:ext cx="28194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34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who is leaning on some bamboo sticks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疒 </a:t>
            </a:r>
            <a:r>
              <a:rPr lang="en-US" dirty="0"/>
              <a:t>sickness radical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114800"/>
            <a:ext cx="2819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924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巾 </a:t>
            </a:r>
            <a:r>
              <a:rPr lang="en-US" altLang="ja-JP" dirty="0"/>
              <a:t>(</a:t>
            </a:r>
            <a:r>
              <a:rPr lang="ja-JP" altLang="en-US" dirty="0"/>
              <a:t>きん</a:t>
            </a:r>
            <a:r>
              <a:rPr lang="en-US" altLang="ja-JP" dirty="0"/>
              <a:t>/</a:t>
            </a:r>
            <a:r>
              <a:rPr lang="ja-JP" altLang="en-US" dirty="0"/>
              <a:t>はば</a:t>
            </a:r>
            <a:r>
              <a:rPr lang="en-US" altLang="ja-JP" dirty="0"/>
              <a:t>) </a:t>
            </a:r>
            <a:r>
              <a:rPr lang="en-US" dirty="0"/>
              <a:t>cloth radical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55530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0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尸 </a:t>
            </a:r>
            <a:r>
              <a:rPr lang="en-US" altLang="ja-JP" dirty="0"/>
              <a:t>(</a:t>
            </a:r>
            <a:r>
              <a:rPr lang="ja-JP" altLang="en-US" dirty="0"/>
              <a:t>し</a:t>
            </a:r>
            <a:r>
              <a:rPr lang="en-US" altLang="ja-JP" dirty="0"/>
              <a:t>) </a:t>
            </a:r>
            <a:r>
              <a:rPr lang="en-US" dirty="0"/>
              <a:t>corpse radical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54673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8221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ideogram character, with a hand and one inch down from the wrist.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寸 </a:t>
            </a:r>
            <a:r>
              <a:rPr lang="en-US" altLang="ja-JP" dirty="0"/>
              <a:t>(</a:t>
            </a:r>
            <a:r>
              <a:rPr lang="ja-JP" altLang="en-US" dirty="0"/>
              <a:t>すん</a:t>
            </a:r>
            <a:r>
              <a:rPr lang="en-US" altLang="ja-JP" dirty="0"/>
              <a:t>) </a:t>
            </a:r>
            <a:r>
              <a:rPr lang="en-US" dirty="0"/>
              <a:t>inch/sundial degree radical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81400"/>
            <a:ext cx="2781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of </a:t>
            </a:r>
            <a:r>
              <a:rPr lang="en-US" dirty="0">
                <a:solidFill>
                  <a:srgbClr val="FF0000"/>
                </a:solidFill>
              </a:rPr>
              <a:t>dots and lines </a:t>
            </a:r>
            <a:r>
              <a:rPr lang="en-US" dirty="0"/>
              <a:t>to represent numbers or abstract concepts.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Four types of kanji</a:t>
            </a:r>
            <a:br>
              <a:rPr lang="en-US" b="1" dirty="0"/>
            </a:br>
            <a:r>
              <a:rPr lang="en-US" dirty="0"/>
              <a:t>(2) Simple ideograms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8108921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3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from the </a:t>
            </a:r>
            <a:r>
              <a:rPr lang="en-US" dirty="0">
                <a:solidFill>
                  <a:srgbClr val="FF0000"/>
                </a:solidFill>
              </a:rPr>
              <a:t>combination</a:t>
            </a:r>
            <a:r>
              <a:rPr lang="en-US" dirty="0"/>
              <a:t> of two or more kanji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Four types of kanji</a:t>
            </a:r>
            <a:br>
              <a:rPr lang="en-US" b="1" dirty="0"/>
            </a:br>
            <a:r>
              <a:rPr lang="en-US" dirty="0"/>
              <a:t>(3) Compound ideograms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581400"/>
            <a:ext cx="67818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6518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2340</TotalTime>
  <Words>1918</Words>
  <Application>Microsoft Office PowerPoint</Application>
  <PresentationFormat>On-screen Show (4:3)</PresentationFormat>
  <Paragraphs>225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Calibri</vt:lpstr>
      <vt:lpstr>Candara</vt:lpstr>
      <vt:lpstr>Symbol</vt:lpstr>
      <vt:lpstr>Waveform</vt:lpstr>
      <vt:lpstr>Kanji かんじ 漢　字 </vt:lpstr>
      <vt:lpstr>objectives</vt:lpstr>
      <vt:lpstr>Kanji</vt:lpstr>
      <vt:lpstr>Kanji</vt:lpstr>
      <vt:lpstr>kanji</vt:lpstr>
      <vt:lpstr>1. Four types of kanji</vt:lpstr>
      <vt:lpstr>1. Four types of kanji (1) Pictograms</vt:lpstr>
      <vt:lpstr>1. Four types of kanji (2) Simple ideograms</vt:lpstr>
      <vt:lpstr>1. Four types of kanji (3) Compound ideograms</vt:lpstr>
      <vt:lpstr>1. Four types of kanji (4) Phonetic-ideographic characters</vt:lpstr>
      <vt:lpstr>2. Kanji movie</vt:lpstr>
      <vt:lpstr>3. Kanji list</vt:lpstr>
      <vt:lpstr>4. Kanji tracing practice </vt:lpstr>
      <vt:lpstr>5. Kanji Stroke Order and Examples</vt:lpstr>
      <vt:lpstr>5. Kanji Stroke Order and Examples</vt:lpstr>
      <vt:lpstr>5. Kanji Stroke Order and Examples</vt:lpstr>
      <vt:lpstr>5. Kanji Stroke Order and Examples</vt:lpstr>
      <vt:lpstr>5. Kanji Stroke Order and Examples b. basic stroke order</vt:lpstr>
      <vt:lpstr>6. Table of Japanese kanji radicals in wikipedia</vt:lpstr>
      <vt:lpstr>6. Table of Japanese kanji radicals in wikipedia</vt:lpstr>
      <vt:lpstr>6. Table of Japanese kanji radicals in wikipedia</vt:lpstr>
      <vt:lpstr>7. Character structures</vt:lpstr>
      <vt:lpstr>8. Different fonts</vt:lpstr>
      <vt:lpstr>9. Different effects</vt:lpstr>
      <vt:lpstr>10. You just wonder how to write some kanji</vt:lpstr>
      <vt:lpstr>11. How to look up a kanji if you do not know the pronunciation</vt:lpstr>
      <vt:lpstr>12. Kanji Look and Learn</vt:lpstr>
      <vt:lpstr>12. Kanji Look and Learn</vt:lpstr>
      <vt:lpstr>PowerPoint Presentation</vt:lpstr>
      <vt:lpstr>口 (くち) mouth</vt:lpstr>
      <vt:lpstr>水/氵 (みず) water</vt:lpstr>
      <vt:lpstr>木 (き) tree</vt:lpstr>
      <vt:lpstr>人/亻 (ひと) person</vt:lpstr>
      <vt:lpstr>手/扌 (て) hand</vt:lpstr>
      <vt:lpstr>心/忄/⺗ (こころ) heart</vt:lpstr>
      <vt:lpstr>言 (こと) word</vt:lpstr>
      <vt:lpstr>日 (ひ/にち) sun/day</vt:lpstr>
      <vt:lpstr>糸・幺 (いと) thread</vt:lpstr>
      <vt:lpstr>肉･月 (にく・つき) meat/organ (moon)</vt:lpstr>
      <vt:lpstr>土 (つち) ground</vt:lpstr>
      <vt:lpstr>⻌ go/road radical</vt:lpstr>
      <vt:lpstr>艹 grass/plant radical</vt:lpstr>
      <vt:lpstr>宀 roof/crown radical</vt:lpstr>
      <vt:lpstr>貝 (かい) shell</vt:lpstr>
      <vt:lpstr>女 (おんな) woman</vt:lpstr>
      <vt:lpstr>阝 village (right) wall (left) radical</vt:lpstr>
      <vt:lpstr>金 (きん) gold/metal</vt:lpstr>
      <vt:lpstr>一 (いち) one</vt:lpstr>
      <vt:lpstr>刀/刂 (かたな) sword</vt:lpstr>
      <vt:lpstr>十 (じゅう) ten</vt:lpstr>
      <vt:lpstr>田 (た) rice field</vt:lpstr>
      <vt:lpstr>火/灬 (ひ/か) fire</vt:lpstr>
      <vt:lpstr>大 (おお) big</vt:lpstr>
      <vt:lpstr>山 (やま) mountain</vt:lpstr>
      <vt:lpstr>食 / 飠 (しょく) eat, food</vt:lpstr>
      <vt:lpstr>車 (くるま) vehicle</vt:lpstr>
      <vt:lpstr>彳 walking person radical</vt:lpstr>
      <vt:lpstr>目 (め) eye</vt:lpstr>
      <vt:lpstr>雨 (あめ) rain</vt:lpstr>
      <vt:lpstr>犬 / 犭 (いぬ) dog</vt:lpstr>
      <vt:lpstr>玉（王） (たま・おう) king / ball (jewel)</vt:lpstr>
      <vt:lpstr>石 (いし) stone</vt:lpstr>
      <vt:lpstr>力 (ちから) power</vt:lpstr>
      <vt:lpstr>衣/衤 (ころも) garment</vt:lpstr>
      <vt:lpstr>弓 (ゆみ) bow</vt:lpstr>
      <vt:lpstr>竹・⺮ (たけ) bamboo</vt:lpstr>
      <vt:lpstr>又 (また) again</vt:lpstr>
      <vt:lpstr>攵/夂 action radical</vt:lpstr>
      <vt:lpstr>示/礻 (しめす) show on an altar radical</vt:lpstr>
      <vt:lpstr>酉 (とり) alcohol radical</vt:lpstr>
      <vt:lpstr>囗 (くにがまえ) enclosure radical</vt:lpstr>
      <vt:lpstr>禾 grain radical</vt:lpstr>
      <vt:lpstr>广 building on a cliff radical</vt:lpstr>
      <vt:lpstr>疒 sickness radical</vt:lpstr>
      <vt:lpstr>巾 (きん/はば) cloth radical</vt:lpstr>
      <vt:lpstr>尸 (し) corpse radical</vt:lpstr>
      <vt:lpstr>寸 (すん) inch/sundial degree radical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第３課　デートの約束 Lesson 3: Making a date Grammar</dc:title>
  <dc:creator>Jiajun</dc:creator>
  <cp:lastModifiedBy>Douglas Clark</cp:lastModifiedBy>
  <cp:revision>64</cp:revision>
  <dcterms:created xsi:type="dcterms:W3CDTF">2006-08-16T00:00:00Z</dcterms:created>
  <dcterms:modified xsi:type="dcterms:W3CDTF">2020-02-27T01:25:22Z</dcterms:modified>
</cp:coreProperties>
</file>